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theme/theme4.xml" ContentType="application/vnd.openxmlformats-officedocument.theme+xml"/>
  <Override PartName="/ppt/slideLayouts/slideLayout1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 id="2147483662" r:id="rId3"/>
    <p:sldMasterId id="2147483664" r:id="rId4"/>
    <p:sldMasterId id="2147483667" r:id="rId5"/>
  </p:sldMasterIdLst>
  <p:notesMasterIdLst>
    <p:notesMasterId r:id="rId50"/>
  </p:notesMasterIdLst>
  <p:sldIdLst>
    <p:sldId id="481" r:id="rId6"/>
    <p:sldId id="519" r:id="rId7"/>
    <p:sldId id="533" r:id="rId8"/>
    <p:sldId id="515" r:id="rId9"/>
    <p:sldId id="497" r:id="rId10"/>
    <p:sldId id="516" r:id="rId11"/>
    <p:sldId id="522" r:id="rId12"/>
    <p:sldId id="484" r:id="rId13"/>
    <p:sldId id="517" r:id="rId14"/>
    <p:sldId id="523" r:id="rId15"/>
    <p:sldId id="486" r:id="rId16"/>
    <p:sldId id="524" r:id="rId17"/>
    <p:sldId id="525" r:id="rId18"/>
    <p:sldId id="526" r:id="rId19"/>
    <p:sldId id="487" r:id="rId20"/>
    <p:sldId id="534" r:id="rId21"/>
    <p:sldId id="527" r:id="rId22"/>
    <p:sldId id="490" r:id="rId23"/>
    <p:sldId id="491" r:id="rId24"/>
    <p:sldId id="492" r:id="rId25"/>
    <p:sldId id="493" r:id="rId26"/>
    <p:sldId id="494" r:id="rId27"/>
    <p:sldId id="495" r:id="rId28"/>
    <p:sldId id="528" r:id="rId29"/>
    <p:sldId id="535" r:id="rId30"/>
    <p:sldId id="529" r:id="rId31"/>
    <p:sldId id="501" r:id="rId32"/>
    <p:sldId id="502" r:id="rId33"/>
    <p:sldId id="504" r:id="rId34"/>
    <p:sldId id="505" r:id="rId35"/>
    <p:sldId id="506" r:id="rId36"/>
    <p:sldId id="507" r:id="rId37"/>
    <p:sldId id="511" r:id="rId38"/>
    <p:sldId id="512" r:id="rId39"/>
    <p:sldId id="513" r:id="rId40"/>
    <p:sldId id="514" r:id="rId41"/>
    <p:sldId id="537" r:id="rId42"/>
    <p:sldId id="518" r:id="rId43"/>
    <p:sldId id="532" r:id="rId44"/>
    <p:sldId id="496" r:id="rId45"/>
    <p:sldId id="500" r:id="rId46"/>
    <p:sldId id="536" r:id="rId47"/>
    <p:sldId id="531" r:id="rId48"/>
    <p:sldId id="369" r:id="rId49"/>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FFFF"/>
    <a:srgbClr val="CCFFCC"/>
    <a:srgbClr val="000000"/>
    <a:srgbClr val="CCFFFF"/>
    <a:srgbClr val="D5FFFF"/>
    <a:srgbClr val="009900"/>
    <a:srgbClr val="66FF66"/>
    <a:srgbClr val="969696"/>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ferSingleView="1">
    <p:restoredLeft sz="32787"/>
    <p:restoredTop sz="77267" autoAdjust="0"/>
  </p:normalViewPr>
  <p:slideViewPr>
    <p:cSldViewPr showGuides="1">
      <p:cViewPr varScale="1">
        <p:scale>
          <a:sx n="68" d="100"/>
          <a:sy n="68" d="100"/>
        </p:scale>
        <p:origin x="1328" y="60"/>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notesMaster" Target="notesMasters/notesMaster1.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heme" Target="theme/theme1.xml"/><Relationship Id="rId5" Type="http://schemas.openxmlformats.org/officeDocument/2006/relationships/slideMaster" Target="slideMasters/slideMaster5.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8" Type="http://schemas.openxmlformats.org/officeDocument/2006/relationships/slide" Target="slides/slide3.xml"/><Relationship Id="rId51"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s>
</file>

<file path=ppt/media/image1.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pPr/>
              <a:t>10</a:t>
            </a:fld>
            <a:endParaRPr lang="en-US"/>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2725967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9E4260-9DC5-3348-8DDB-7D66089E189E}" type="slidenum">
              <a:rPr lang="en-US">
                <a:solidFill>
                  <a:prstClr val="black"/>
                </a:solidFill>
              </a:rPr>
              <a:pPr/>
              <a:t>11</a:t>
            </a:fld>
            <a:endParaRPr lang="en-US">
              <a:solidFill>
                <a:prstClr val="black"/>
              </a:solidFill>
            </a:endParaRPr>
          </a:p>
        </p:txBody>
      </p:sp>
      <p:sp>
        <p:nvSpPr>
          <p:cNvPr id="9093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093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B5B271-2B36-0749-9CF3-247C7DA2054B}" type="slidenum">
              <a:rPr lang="en-US">
                <a:solidFill>
                  <a:prstClr val="black"/>
                </a:solidFill>
              </a:rPr>
              <a:pPr/>
              <a:t>12</a:t>
            </a:fld>
            <a:endParaRPr lang="en-US">
              <a:solidFill>
                <a:prstClr val="black"/>
              </a:solidFill>
            </a:endParaRPr>
          </a:p>
        </p:txBody>
      </p:sp>
      <p:sp>
        <p:nvSpPr>
          <p:cNvPr id="9134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34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9150593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B5B271-2B36-0749-9CF3-247C7DA2054B}" type="slidenum">
              <a:rPr lang="en-US">
                <a:solidFill>
                  <a:prstClr val="black"/>
                </a:solidFill>
              </a:rPr>
              <a:pPr/>
              <a:t>13</a:t>
            </a:fld>
            <a:endParaRPr lang="en-US">
              <a:solidFill>
                <a:prstClr val="black"/>
              </a:solidFill>
            </a:endParaRPr>
          </a:p>
        </p:txBody>
      </p:sp>
      <p:sp>
        <p:nvSpPr>
          <p:cNvPr id="9134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34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7212175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B5B271-2B36-0749-9CF3-247C7DA2054B}" type="slidenum">
              <a:rPr lang="en-US">
                <a:solidFill>
                  <a:prstClr val="black"/>
                </a:solidFill>
              </a:rPr>
              <a:pPr/>
              <a:t>14</a:t>
            </a:fld>
            <a:endParaRPr lang="en-US">
              <a:solidFill>
                <a:prstClr val="black"/>
              </a:solidFill>
            </a:endParaRPr>
          </a:p>
        </p:txBody>
      </p:sp>
      <p:sp>
        <p:nvSpPr>
          <p:cNvPr id="9134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34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42117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831358-3899-2545-AB8A-BE199AA1737A}" type="slidenum">
              <a:rPr lang="en-US">
                <a:solidFill>
                  <a:prstClr val="black"/>
                </a:solidFill>
              </a:rPr>
              <a:pPr/>
              <a:t>15</a:t>
            </a:fld>
            <a:endParaRPr lang="en-US">
              <a:solidFill>
                <a:prstClr val="black"/>
              </a:solidFill>
            </a:endParaRPr>
          </a:p>
        </p:txBody>
      </p:sp>
      <p:sp>
        <p:nvSpPr>
          <p:cNvPr id="9113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13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B0831358-3899-2545-AB8A-BE199AA1737A}"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9113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13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1212658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831358-3899-2545-AB8A-BE199AA1737A}" type="slidenum">
              <a:rPr lang="en-US">
                <a:solidFill>
                  <a:prstClr val="black"/>
                </a:solidFill>
              </a:rPr>
              <a:pPr/>
              <a:t>17</a:t>
            </a:fld>
            <a:endParaRPr lang="en-US">
              <a:solidFill>
                <a:prstClr val="black"/>
              </a:solidFill>
            </a:endParaRPr>
          </a:p>
        </p:txBody>
      </p:sp>
      <p:sp>
        <p:nvSpPr>
          <p:cNvPr id="9113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13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4493298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solidFill>
                  <a:prstClr val="black"/>
                </a:solidFill>
              </a:rPr>
              <a:pPr/>
              <a:t>18</a:t>
            </a:fld>
            <a:endParaRPr lang="en-US">
              <a:solidFill>
                <a:prstClr val="black"/>
              </a:solidFill>
            </a:endParaRPr>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BF0F19B-EFDD-5D46-91D2-267A23E5F043}" type="slidenum">
              <a:rPr lang="en-US">
                <a:solidFill>
                  <a:prstClr val="black"/>
                </a:solidFill>
              </a:rPr>
              <a:pPr/>
              <a:t>19</a:t>
            </a:fld>
            <a:endParaRPr lang="en-US">
              <a:solidFill>
                <a:prstClr val="black"/>
              </a:solidFill>
            </a:endParaRPr>
          </a:p>
        </p:txBody>
      </p:sp>
      <p:sp>
        <p:nvSpPr>
          <p:cNvPr id="9236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36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solidFill>
                  <a:prstClr val="black"/>
                </a:solidFill>
              </a:rPr>
              <a:pPr/>
              <a:t>2</a:t>
            </a:fld>
            <a:endParaRPr lang="en-US">
              <a:solidFill>
                <a:prstClr val="black"/>
              </a:solidFill>
            </a:endParaRPr>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6033417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CF68D81-B27E-3B45-AC27-31A249F086CD}" type="slidenum">
              <a:rPr lang="en-US">
                <a:solidFill>
                  <a:prstClr val="black"/>
                </a:solidFill>
              </a:rPr>
              <a:pPr/>
              <a:t>20</a:t>
            </a:fld>
            <a:endParaRPr lang="en-US">
              <a:solidFill>
                <a:prstClr val="black"/>
              </a:solidFill>
            </a:endParaRPr>
          </a:p>
        </p:txBody>
      </p:sp>
      <p:sp>
        <p:nvSpPr>
          <p:cNvPr id="9277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77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CF68D81-B27E-3B45-AC27-31A249F086CD}" type="slidenum">
              <a:rPr lang="en-US">
                <a:solidFill>
                  <a:prstClr val="black"/>
                </a:solidFill>
              </a:rPr>
              <a:pPr/>
              <a:t>21</a:t>
            </a:fld>
            <a:endParaRPr lang="en-US">
              <a:solidFill>
                <a:prstClr val="black"/>
              </a:solidFill>
            </a:endParaRPr>
          </a:p>
        </p:txBody>
      </p:sp>
      <p:sp>
        <p:nvSpPr>
          <p:cNvPr id="9277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77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5165CA2-0714-E141-B347-59C0B0114615}" type="slidenum">
              <a:rPr lang="en-US">
                <a:solidFill>
                  <a:prstClr val="black"/>
                </a:solidFill>
              </a:rPr>
              <a:pPr/>
              <a:t>22</a:t>
            </a:fld>
            <a:endParaRPr lang="en-US">
              <a:solidFill>
                <a:prstClr val="black"/>
              </a:solidFill>
            </a:endParaRPr>
          </a:p>
        </p:txBody>
      </p:sp>
      <p:sp>
        <p:nvSpPr>
          <p:cNvPr id="9256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56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64114A4-8008-1E4A-8035-D7B6A90A15DB}" type="slidenum">
              <a:rPr lang="en-US">
                <a:solidFill>
                  <a:prstClr val="black"/>
                </a:solidFill>
              </a:rPr>
              <a:pPr/>
              <a:t>23</a:t>
            </a:fld>
            <a:endParaRPr lang="en-US">
              <a:solidFill>
                <a:prstClr val="black"/>
              </a:solidFill>
            </a:endParaRPr>
          </a:p>
        </p:txBody>
      </p:sp>
      <p:sp>
        <p:nvSpPr>
          <p:cNvPr id="9297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97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831358-3899-2545-AB8A-BE199AA1737A}" type="slidenum">
              <a:rPr lang="en-US">
                <a:solidFill>
                  <a:prstClr val="black"/>
                </a:solidFill>
              </a:rPr>
              <a:pPr/>
              <a:t>24</a:t>
            </a:fld>
            <a:endParaRPr lang="en-US">
              <a:solidFill>
                <a:prstClr val="black"/>
              </a:solidFill>
            </a:endParaRPr>
          </a:p>
        </p:txBody>
      </p:sp>
      <p:sp>
        <p:nvSpPr>
          <p:cNvPr id="9113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13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en-US" dirty="0"/>
              <a:t>Show examples: </a:t>
            </a:r>
            <a:r>
              <a:rPr lang="en-US" dirty="0" err="1"/>
              <a:t>PointWithMemberFuncsAndOps</a:t>
            </a:r>
            <a:r>
              <a:rPr lang="en-US" dirty="0"/>
              <a:t> and </a:t>
            </a:r>
            <a:r>
              <a:rPr lang="en-US" dirty="0" err="1"/>
              <a:t>PointWithFreeFuncsAndOps</a:t>
            </a:r>
            <a:endParaRPr lang="en-US" dirty="0"/>
          </a:p>
        </p:txBody>
      </p:sp>
    </p:spTree>
    <p:extLst>
      <p:ext uri="{BB962C8B-B14F-4D97-AF65-F5344CB8AC3E}">
        <p14:creationId xmlns:p14="http://schemas.microsoft.com/office/powerpoint/2010/main" val="16192676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B0831358-3899-2545-AB8A-BE199AA1737A}"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9113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13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856721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A734A265-4D1C-4E43-BCD8-D1C704B4ADDA}"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52227" name="Rectangle 2"/>
          <p:cNvSpPr>
            <a:spLocks noGrp="1" noRot="1" noChangeAspect="1" noChangeArrowheads="1"/>
          </p:cNvSpPr>
          <p:nvPr>
            <p:ph type="sldImg"/>
          </p:nvPr>
        </p:nvSpPr>
        <p:spPr>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p:spPr>
        <p:txBody>
          <a:bodyPr/>
          <a:lstStyle/>
          <a:p>
            <a:endParaRPr lang="en-US" dirty="0">
              <a:latin typeface="Times New Roman"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29338030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93A5300E-80A3-4048-9AC4-83E81D8FAD67}" type="slidenum">
              <a:rPr lang="en-US">
                <a:solidFill>
                  <a:prstClr val="black"/>
                </a:solidFill>
              </a:rPr>
              <a:pPr/>
              <a:t>27</a:t>
            </a:fld>
            <a:endParaRPr lang="en-US">
              <a:solidFill>
                <a:prstClr val="black"/>
              </a:solidFill>
            </a:endParaRPr>
          </a:p>
        </p:txBody>
      </p:sp>
      <p:sp>
        <p:nvSpPr>
          <p:cNvPr id="50179" name="Rectangle 2"/>
          <p:cNvSpPr>
            <a:spLocks noGrp="1" noRot="1" noChangeAspect="1" noChangeArrowheads="1"/>
          </p:cNvSpPr>
          <p:nvPr>
            <p:ph type="sldImg"/>
          </p:nvPr>
        </p:nvSpPr>
        <p:spPr>
          <a:solidFill>
            <a:srgbClr val="FFFFFF"/>
          </a:solidFill>
          <a:ln/>
        </p:spPr>
      </p:sp>
      <p:sp>
        <p:nvSpPr>
          <p:cNvPr id="5018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A734A265-4D1C-4E43-BCD8-D1C704B4ADDA}" type="slidenum">
              <a:rPr lang="en-US">
                <a:solidFill>
                  <a:prstClr val="black"/>
                </a:solidFill>
              </a:rPr>
              <a:pPr/>
              <a:t>28</a:t>
            </a:fld>
            <a:endParaRPr lang="en-US">
              <a:solidFill>
                <a:prstClr val="black"/>
              </a:solidFill>
            </a:endParaRPr>
          </a:p>
        </p:txBody>
      </p:sp>
      <p:sp>
        <p:nvSpPr>
          <p:cNvPr id="52227" name="Rectangle 2"/>
          <p:cNvSpPr>
            <a:spLocks noGrp="1" noRot="1" noChangeAspect="1" noChangeArrowheads="1"/>
          </p:cNvSpPr>
          <p:nvPr>
            <p:ph type="sldImg"/>
          </p:nvPr>
        </p:nvSpPr>
        <p:spPr>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3812504A-2149-B741-B5A7-EF929CA8312D}" type="slidenum">
              <a:rPr lang="en-US">
                <a:solidFill>
                  <a:prstClr val="black"/>
                </a:solidFill>
              </a:rPr>
              <a:pPr/>
              <a:t>29</a:t>
            </a:fld>
            <a:endParaRPr lang="en-US">
              <a:solidFill>
                <a:prstClr val="black"/>
              </a:solidFill>
            </a:endParaRPr>
          </a:p>
        </p:txBody>
      </p:sp>
      <p:sp>
        <p:nvSpPr>
          <p:cNvPr id="56323" name="Rectangle 2"/>
          <p:cNvSpPr>
            <a:spLocks noGrp="1" noRot="1" noChangeAspect="1" noChangeArrowheads="1"/>
          </p:cNvSpPr>
          <p:nvPr>
            <p:ph type="sldImg"/>
          </p:nvPr>
        </p:nvSpPr>
        <p:spPr>
          <a:solidFill>
            <a:srgbClr val="FFFFFF"/>
          </a:solidFill>
          <a:ln/>
        </p:spPr>
      </p:sp>
      <p:sp>
        <p:nvSpPr>
          <p:cNvPr id="56324" name="Rectangle 3"/>
          <p:cNvSpPr>
            <a:spLocks noGrp="1" noChangeArrowheads="1"/>
          </p:cNvSpPr>
          <p:nvPr>
            <p:ph type="body" idx="1"/>
          </p:nvPr>
        </p:nvSpPr>
        <p:spPr>
          <a:solidFill>
            <a:srgbClr val="FFFFFF"/>
          </a:solidFill>
          <a:ln>
            <a:solidFill>
              <a:srgbClr val="000000"/>
            </a:solidFill>
          </a:ln>
        </p:spPr>
        <p:txBody>
          <a:bodyPr/>
          <a:lstStyle/>
          <a:p>
            <a:r>
              <a:rPr lang="en-US" dirty="0">
                <a:latin typeface="Times New Roman" pitchFamily="1" charset="0"/>
                <a:ea typeface="ＭＳ Ｐゴシック" pitchFamily="1" charset="-128"/>
                <a:cs typeface="ＭＳ Ｐゴシック" pitchFamily="1" charset="-128"/>
              </a:rPr>
              <a:t>Show examples: </a:t>
            </a:r>
            <a:br>
              <a:rPr lang="en-US" dirty="0">
                <a:latin typeface="Times New Roman" pitchFamily="1" charset="0"/>
                <a:ea typeface="ＭＳ Ｐゴシック" pitchFamily="1" charset="-128"/>
                <a:cs typeface="ＭＳ Ｐゴシック" pitchFamily="1" charset="-128"/>
              </a:rPr>
            </a:br>
            <a:r>
              <a:rPr lang="en-US" altLang="zh-CN" dirty="0" err="1">
                <a:latin typeface="Times New Roman" pitchFamily="1" charset="0"/>
                <a:ea typeface="ＭＳ Ｐゴシック" pitchFamily="1" charset="-128"/>
                <a:cs typeface="ＭＳ Ｐゴシック" pitchFamily="1" charset="-128"/>
              </a:rPr>
              <a:t>RationalWithFreeFunctions</a:t>
            </a:r>
            <a:r>
              <a:rPr lang="en-US" altLang="zh-CN" dirty="0">
                <a:latin typeface="Times New Roman" pitchFamily="1" charset="0"/>
                <a:ea typeface="ＭＳ Ｐゴシック" pitchFamily="1" charset="-128"/>
                <a:cs typeface="ＭＳ Ｐゴシック" pitchFamily="1" charset="-128"/>
              </a:rPr>
              <a:t>,</a:t>
            </a:r>
            <a:br>
              <a:rPr lang="en-US" altLang="zh-CN" dirty="0">
                <a:latin typeface="Times New Roman" pitchFamily="1" charset="0"/>
                <a:ea typeface="ＭＳ Ｐゴシック" pitchFamily="1" charset="-128"/>
                <a:cs typeface="ＭＳ Ｐゴシック" pitchFamily="1" charset="-128"/>
              </a:rPr>
            </a:br>
            <a:r>
              <a:rPr lang="en-US" altLang="zh-CN" dirty="0" err="1">
                <a:latin typeface="Times New Roman" pitchFamily="1" charset="0"/>
                <a:ea typeface="ＭＳ Ｐゴシック" pitchFamily="1" charset="-128"/>
                <a:cs typeface="ＭＳ Ｐゴシック" pitchFamily="1" charset="-128"/>
              </a:rPr>
              <a:t>RationalWithFreeOperators</a:t>
            </a:r>
            <a:r>
              <a:rPr lang="en-US" altLang="zh-CN" dirty="0">
                <a:latin typeface="Times New Roman" pitchFamily="1" charset="0"/>
                <a:ea typeface="ＭＳ Ｐゴシック" pitchFamily="1" charset="-128"/>
                <a:cs typeface="ＭＳ Ｐゴシック" pitchFamily="1" charset="-128"/>
              </a:rPr>
              <a:t>,</a:t>
            </a:r>
          </a:p>
          <a:p>
            <a:r>
              <a:rPr lang="en-US" dirty="0" err="1">
                <a:latin typeface="Times New Roman" pitchFamily="1" charset="0"/>
                <a:ea typeface="ＭＳ Ｐゴシック" pitchFamily="1" charset="-128"/>
                <a:cs typeface="ＭＳ Ｐゴシック" pitchFamily="1" charset="-128"/>
              </a:rPr>
              <a:t>RationalWithMemberFunctions</a:t>
            </a:r>
            <a:r>
              <a:rPr lang="en-US" dirty="0">
                <a:latin typeface="Times New Roman" pitchFamily="1" charset="0"/>
                <a:ea typeface="ＭＳ Ｐゴシック" pitchFamily="1" charset="-128"/>
                <a:cs typeface="ＭＳ Ｐゴシック" pitchFamily="1" charset="-128"/>
              </a:rPr>
              <a:t>,</a:t>
            </a:r>
            <a:br>
              <a:rPr lang="en-US" dirty="0">
                <a:latin typeface="Times New Roman" pitchFamily="1" charset="0"/>
                <a:ea typeface="ＭＳ Ｐゴシック" pitchFamily="1" charset="-128"/>
                <a:cs typeface="ＭＳ Ｐゴシック" pitchFamily="1" charset="-128"/>
              </a:rPr>
            </a:br>
            <a:r>
              <a:rPr lang="en-US" dirty="0" err="1">
                <a:latin typeface="Times New Roman" pitchFamily="1" charset="0"/>
                <a:ea typeface="ＭＳ Ｐゴシック" pitchFamily="1" charset="-128"/>
                <a:cs typeface="ＭＳ Ｐゴシック" pitchFamily="1" charset="-128"/>
              </a:rPr>
              <a:t>RationalWithMemberOperators</a:t>
            </a:r>
            <a:r>
              <a:rPr lang="en-US" dirty="0">
                <a:latin typeface="Times New Roman" pitchFamily="1" charset="0"/>
                <a:ea typeface="ＭＳ Ｐゴシック" pitchFamily="1" charset="-128"/>
                <a:cs typeface="ＭＳ Ｐゴシック" pitchFamily="1" charset="-128"/>
              </a:rPr>
              <a:t>.</a:t>
            </a:r>
            <a:br>
              <a:rPr lang="en-US" dirty="0">
                <a:latin typeface="Times New Roman" pitchFamily="1" charset="0"/>
                <a:ea typeface="ＭＳ Ｐゴシック" pitchFamily="1" charset="-128"/>
                <a:cs typeface="ＭＳ Ｐゴシック" pitchFamily="1" charset="-128"/>
              </a:rPr>
            </a:br>
            <a:endParaRPr lang="en-US" dirty="0">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C6A026A9-9D90-DF4D-8163-17423B439EDC}"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27651" name="Rectangle 2"/>
          <p:cNvSpPr>
            <a:spLocks noGrp="1" noRot="1" noChangeAspect="1" noChangeArrowheads="1"/>
          </p:cNvSpPr>
          <p:nvPr>
            <p:ph type="sldImg"/>
          </p:nvPr>
        </p:nvSpPr>
        <p:spPr>
          <a:xfrm>
            <a:off x="2846388" y="533400"/>
            <a:ext cx="3454400" cy="2590800"/>
          </a:xfrm>
          <a:solidFill>
            <a:srgbClr val="FFFFFF"/>
          </a:solidFill>
          <a:ln/>
        </p:spPr>
      </p:sp>
      <p:sp>
        <p:nvSpPr>
          <p:cNvPr id="27652" name="Rectangle 3"/>
          <p:cNvSpPr>
            <a:spLocks noGrp="1" noChangeArrowheads="1"/>
          </p:cNvSpPr>
          <p:nvPr>
            <p:ph type="body" idx="1"/>
          </p:nvPr>
        </p:nvSpPr>
        <p:spPr>
          <a:solidFill>
            <a:srgbClr val="FFFFFF"/>
          </a:solidFill>
          <a:ln>
            <a:solidFill>
              <a:srgbClr val="000000"/>
            </a:solidFill>
          </a:ln>
        </p:spPr>
        <p:txBody>
          <a:bodyPr/>
          <a:lstStyle/>
          <a:p>
            <a:endParaRPr lang="en-US" dirty="0">
              <a:latin typeface="Times New Roman" pitchFamily="1" charset="0"/>
            </a:endParaRPr>
          </a:p>
        </p:txBody>
      </p:sp>
    </p:spTree>
    <p:extLst>
      <p:ext uri="{BB962C8B-B14F-4D97-AF65-F5344CB8AC3E}">
        <p14:creationId xmlns:p14="http://schemas.microsoft.com/office/powerpoint/2010/main" val="29522548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fld id="{D8EF17DB-822A-CE45-9EAC-46BCCF44C801}" type="slidenum">
              <a:rPr lang="en-US">
                <a:solidFill>
                  <a:prstClr val="black"/>
                </a:solidFill>
              </a:rPr>
              <a:pPr/>
              <a:t>30</a:t>
            </a:fld>
            <a:endParaRPr lang="en-US">
              <a:solidFill>
                <a:prstClr val="black"/>
              </a:solidFill>
            </a:endParaRPr>
          </a:p>
        </p:txBody>
      </p:sp>
      <p:sp>
        <p:nvSpPr>
          <p:cNvPr id="58371" name="Rectangle 2"/>
          <p:cNvSpPr>
            <a:spLocks noGrp="1" noRot="1" noChangeAspect="1" noChangeArrowheads="1"/>
          </p:cNvSpPr>
          <p:nvPr>
            <p:ph type="sldImg"/>
          </p:nvPr>
        </p:nvSpPr>
        <p:spPr>
          <a:solidFill>
            <a:srgbClr val="FFFFFF"/>
          </a:solidFill>
          <a:ln/>
        </p:spPr>
      </p:sp>
      <p:sp>
        <p:nvSpPr>
          <p:cNvPr id="5837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6417B4AB-16F1-A44C-A842-22F4F34EF8EF}" type="slidenum">
              <a:rPr lang="en-US">
                <a:solidFill>
                  <a:prstClr val="black"/>
                </a:solidFill>
              </a:rPr>
              <a:pPr/>
              <a:t>31</a:t>
            </a:fld>
            <a:endParaRPr lang="en-US">
              <a:solidFill>
                <a:prstClr val="black"/>
              </a:solidFill>
            </a:endParaRPr>
          </a:p>
        </p:txBody>
      </p:sp>
      <p:sp>
        <p:nvSpPr>
          <p:cNvPr id="60419" name="Rectangle 2"/>
          <p:cNvSpPr>
            <a:spLocks noGrp="1" noRot="1" noChangeAspect="1" noChangeArrowheads="1"/>
          </p:cNvSpPr>
          <p:nvPr>
            <p:ph type="sldImg"/>
          </p:nvPr>
        </p:nvSpPr>
        <p:spPr>
          <a:solidFill>
            <a:srgbClr val="FFFFFF"/>
          </a:solidFill>
          <a:ln/>
        </p:spPr>
      </p:sp>
      <p:sp>
        <p:nvSpPr>
          <p:cNvPr id="6042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p>
            <a:fld id="{9009C140-7638-6C42-A86A-A3C8D05AE9DD}" type="slidenum">
              <a:rPr lang="en-US">
                <a:solidFill>
                  <a:prstClr val="black"/>
                </a:solidFill>
              </a:rPr>
              <a:pPr/>
              <a:t>32</a:t>
            </a:fld>
            <a:endParaRPr lang="en-US">
              <a:solidFill>
                <a:prstClr val="black"/>
              </a:solidFill>
            </a:endParaRPr>
          </a:p>
        </p:txBody>
      </p:sp>
      <p:sp>
        <p:nvSpPr>
          <p:cNvPr id="62467" name="Rectangle 2"/>
          <p:cNvSpPr>
            <a:spLocks noGrp="1" noRot="1" noChangeAspect="1" noChangeArrowheads="1"/>
          </p:cNvSpPr>
          <p:nvPr>
            <p:ph type="sldImg"/>
          </p:nvPr>
        </p:nvSpPr>
        <p:spPr>
          <a:solidFill>
            <a:srgbClr val="FFFFFF"/>
          </a:solidFill>
          <a:ln/>
        </p:spPr>
      </p:sp>
      <p:sp>
        <p:nvSpPr>
          <p:cNvPr id="6246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3812504A-2149-B741-B5A7-EF929CA8312D}" type="slidenum">
              <a:rPr lang="en-US">
                <a:solidFill>
                  <a:prstClr val="black"/>
                </a:solidFill>
              </a:rPr>
              <a:pPr/>
              <a:t>33</a:t>
            </a:fld>
            <a:endParaRPr lang="en-US">
              <a:solidFill>
                <a:prstClr val="black"/>
              </a:solidFill>
            </a:endParaRPr>
          </a:p>
        </p:txBody>
      </p:sp>
      <p:sp>
        <p:nvSpPr>
          <p:cNvPr id="56323" name="Rectangle 2"/>
          <p:cNvSpPr>
            <a:spLocks noGrp="1" noRot="1" noChangeAspect="1" noChangeArrowheads="1"/>
          </p:cNvSpPr>
          <p:nvPr>
            <p:ph type="sldImg"/>
          </p:nvPr>
        </p:nvSpPr>
        <p:spPr>
          <a:solidFill>
            <a:srgbClr val="FFFFFF"/>
          </a:solidFill>
          <a:ln/>
        </p:spPr>
      </p:sp>
      <p:sp>
        <p:nvSpPr>
          <p:cNvPr id="5632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fld id="{D8EF17DB-822A-CE45-9EAC-46BCCF44C801}" type="slidenum">
              <a:rPr lang="en-US">
                <a:solidFill>
                  <a:prstClr val="black"/>
                </a:solidFill>
              </a:rPr>
              <a:pPr/>
              <a:t>34</a:t>
            </a:fld>
            <a:endParaRPr lang="en-US">
              <a:solidFill>
                <a:prstClr val="black"/>
              </a:solidFill>
            </a:endParaRPr>
          </a:p>
        </p:txBody>
      </p:sp>
      <p:sp>
        <p:nvSpPr>
          <p:cNvPr id="58371" name="Rectangle 2"/>
          <p:cNvSpPr>
            <a:spLocks noGrp="1" noRot="1" noChangeAspect="1" noChangeArrowheads="1"/>
          </p:cNvSpPr>
          <p:nvPr>
            <p:ph type="sldImg"/>
          </p:nvPr>
        </p:nvSpPr>
        <p:spPr>
          <a:solidFill>
            <a:srgbClr val="FFFFFF"/>
          </a:solidFill>
          <a:ln/>
        </p:spPr>
      </p:sp>
      <p:sp>
        <p:nvSpPr>
          <p:cNvPr id="5837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6417B4AB-16F1-A44C-A842-22F4F34EF8EF}" type="slidenum">
              <a:rPr lang="en-US">
                <a:solidFill>
                  <a:prstClr val="black"/>
                </a:solidFill>
              </a:rPr>
              <a:pPr/>
              <a:t>35</a:t>
            </a:fld>
            <a:endParaRPr lang="en-US">
              <a:solidFill>
                <a:prstClr val="black"/>
              </a:solidFill>
            </a:endParaRPr>
          </a:p>
        </p:txBody>
      </p:sp>
      <p:sp>
        <p:nvSpPr>
          <p:cNvPr id="60419" name="Rectangle 2"/>
          <p:cNvSpPr>
            <a:spLocks noGrp="1" noRot="1" noChangeAspect="1" noChangeArrowheads="1"/>
          </p:cNvSpPr>
          <p:nvPr>
            <p:ph type="sldImg"/>
          </p:nvPr>
        </p:nvSpPr>
        <p:spPr>
          <a:solidFill>
            <a:srgbClr val="FFFFFF"/>
          </a:solidFill>
          <a:ln/>
        </p:spPr>
      </p:sp>
      <p:sp>
        <p:nvSpPr>
          <p:cNvPr id="6042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p>
            <a:fld id="{9009C140-7638-6C42-A86A-A3C8D05AE9DD}" type="slidenum">
              <a:rPr lang="en-US">
                <a:solidFill>
                  <a:prstClr val="black"/>
                </a:solidFill>
              </a:rPr>
              <a:pPr/>
              <a:t>36</a:t>
            </a:fld>
            <a:endParaRPr lang="en-US">
              <a:solidFill>
                <a:prstClr val="black"/>
              </a:solidFill>
            </a:endParaRPr>
          </a:p>
        </p:txBody>
      </p:sp>
      <p:sp>
        <p:nvSpPr>
          <p:cNvPr id="62467" name="Rectangle 2"/>
          <p:cNvSpPr>
            <a:spLocks noGrp="1" noRot="1" noChangeAspect="1" noChangeArrowheads="1"/>
          </p:cNvSpPr>
          <p:nvPr>
            <p:ph type="sldImg"/>
          </p:nvPr>
        </p:nvSpPr>
        <p:spPr>
          <a:solidFill>
            <a:srgbClr val="FFFFFF"/>
          </a:solidFill>
          <a:ln/>
        </p:spPr>
      </p:sp>
      <p:sp>
        <p:nvSpPr>
          <p:cNvPr id="62468" name="Rectangle 3"/>
          <p:cNvSpPr>
            <a:spLocks noGrp="1" noChangeArrowheads="1"/>
          </p:cNvSpPr>
          <p:nvPr>
            <p:ph type="body" idx="1"/>
          </p:nvPr>
        </p:nvSpPr>
        <p:spPr>
          <a:solidFill>
            <a:srgbClr val="FFFFFF"/>
          </a:solidFill>
          <a:ln>
            <a:solidFill>
              <a:srgbClr val="000000"/>
            </a:solidFill>
          </a:ln>
        </p:spPr>
        <p:txBody>
          <a:bodyPr/>
          <a:lstStyle/>
          <a:p>
            <a:endParaRPr lang="en-US" dirty="0">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A734A265-4D1C-4E43-BCD8-D1C704B4ADDA}"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52227" name="Rectangle 2"/>
          <p:cNvSpPr>
            <a:spLocks noGrp="1" noRot="1" noChangeAspect="1" noChangeArrowheads="1"/>
          </p:cNvSpPr>
          <p:nvPr>
            <p:ph type="sldImg"/>
          </p:nvPr>
        </p:nvSpPr>
        <p:spPr>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107533124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688A71-2351-9841-9091-0355BF20137F}" type="slidenum">
              <a:rPr lang="en-US">
                <a:solidFill>
                  <a:prstClr val="black"/>
                </a:solidFill>
              </a:rPr>
              <a:pPr/>
              <a:t>38</a:t>
            </a:fld>
            <a:endParaRPr lang="en-US">
              <a:solidFill>
                <a:prstClr val="black"/>
              </a:solidFill>
            </a:endParaRPr>
          </a:p>
        </p:txBody>
      </p:sp>
      <p:sp>
        <p:nvSpPr>
          <p:cNvPr id="5928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28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9694110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48688A71-2351-9841-9091-0355BF20137F}"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5928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28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893143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pPr/>
              <a:t>4</a:t>
            </a:fld>
            <a:endParaRPr lang="en-US"/>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55115976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688A71-2351-9841-9091-0355BF20137F}" type="slidenum">
              <a:rPr lang="en-US">
                <a:solidFill>
                  <a:prstClr val="black"/>
                </a:solidFill>
              </a:rPr>
              <a:pPr/>
              <a:t>40</a:t>
            </a:fld>
            <a:endParaRPr lang="en-US">
              <a:solidFill>
                <a:prstClr val="black"/>
              </a:solidFill>
            </a:endParaRPr>
          </a:p>
        </p:txBody>
      </p:sp>
      <p:sp>
        <p:nvSpPr>
          <p:cNvPr id="5928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28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en-US" dirty="0"/>
              <a:t>Show example </a:t>
            </a:r>
            <a:r>
              <a:rPr lang="en-US" dirty="0" err="1"/>
              <a:t>SimplifiedTokenScanner</a:t>
            </a:r>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B5B271-2B36-0749-9CF3-247C7DA2054B}" type="slidenum">
              <a:rPr lang="en-US">
                <a:solidFill>
                  <a:prstClr val="black"/>
                </a:solidFill>
              </a:rPr>
              <a:pPr/>
              <a:t>41</a:t>
            </a:fld>
            <a:endParaRPr lang="en-US">
              <a:solidFill>
                <a:prstClr val="black"/>
              </a:solidFill>
            </a:endParaRPr>
          </a:p>
        </p:txBody>
      </p:sp>
      <p:sp>
        <p:nvSpPr>
          <p:cNvPr id="9134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34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B5B271-2B36-0749-9CF3-247C7DA2054B}" type="slidenum">
              <a:rPr lang="en-US">
                <a:solidFill>
                  <a:prstClr val="black"/>
                </a:solidFill>
              </a:rPr>
              <a:pPr/>
              <a:t>42</a:t>
            </a:fld>
            <a:endParaRPr lang="en-US">
              <a:solidFill>
                <a:prstClr val="black"/>
              </a:solidFill>
            </a:endParaRPr>
          </a:p>
        </p:txBody>
      </p:sp>
      <p:sp>
        <p:nvSpPr>
          <p:cNvPr id="9134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34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extLst>
      <p:ext uri="{BB962C8B-B14F-4D97-AF65-F5344CB8AC3E}">
        <p14:creationId xmlns:p14="http://schemas.microsoft.com/office/powerpoint/2010/main" val="126842381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B5B271-2B36-0749-9CF3-247C7DA2054B}" type="slidenum">
              <a:rPr lang="en-US">
                <a:solidFill>
                  <a:prstClr val="black"/>
                </a:solidFill>
              </a:rPr>
              <a:pPr/>
              <a:t>43</a:t>
            </a:fld>
            <a:endParaRPr lang="en-US">
              <a:solidFill>
                <a:prstClr val="black"/>
              </a:solidFill>
            </a:endParaRPr>
          </a:p>
        </p:txBody>
      </p:sp>
      <p:sp>
        <p:nvSpPr>
          <p:cNvPr id="9134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34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9702738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44</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solidFill>
                  <a:prstClr val="black"/>
                </a:solidFill>
              </a:rPr>
              <a:pPr/>
              <a:t>5</a:t>
            </a:fld>
            <a:endParaRPr lang="en-US">
              <a:solidFill>
                <a:prstClr val="black"/>
              </a:solidFill>
            </a:endParaRPr>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pPr/>
              <a:t>6</a:t>
            </a:fld>
            <a:endParaRPr lang="en-US"/>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776058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pPr/>
              <a:t>7</a:t>
            </a:fld>
            <a:endParaRPr lang="en-US"/>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535705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solidFill>
                  <a:prstClr val="black"/>
                </a:solidFill>
              </a:rPr>
              <a:pPr/>
              <a:t>8</a:t>
            </a:fld>
            <a:endParaRPr lang="en-US">
              <a:solidFill>
                <a:prstClr val="black"/>
              </a:solidFill>
            </a:endParaRPr>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26BAAC0-4B68-924E-BA1D-70E8DAB88FEF}" type="slidenum">
              <a:rPr lang="en-US"/>
              <a:pPr/>
              <a:t>9</a:t>
            </a:fld>
            <a:endParaRPr lang="en-US"/>
          </a:p>
        </p:txBody>
      </p:sp>
      <p:sp>
        <p:nvSpPr>
          <p:cNvPr id="9072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072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0926250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47DFFDD8-9BDB-D044-A738-0A0D983F76CD}"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14401236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47DFFDD8-9BDB-D044-A738-0A0D983F76CD}"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1AE526AB-96F5-B344-A0C8-F0BB107B344A}" type="slidenum">
              <a:rPr lang="en-US">
                <a:solidFill>
                  <a:srgbClr val="000000"/>
                </a:solidFill>
              </a:rPr>
              <a:pPr>
                <a:defRPr/>
              </a:pPr>
              <a:t>‹#›</a:t>
            </a:fld>
            <a:endParaRPr lang="en-US">
              <a:solidFill>
                <a:srgbClr val="000000"/>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58B6FA6-CF81-DB40-B368-89415E77529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56272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5.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6" r:id="rId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0F2877A8-33FF-2741-A50A-CC0D0CF4768A}"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i="0">
                <a:latin typeface="Times New Roman" charset="0"/>
              </a:defRPr>
            </a:lvl1pPr>
          </a:lstStyle>
          <a:p>
            <a:pPr>
              <a:defRPr/>
            </a:pPr>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i="0">
                <a:latin typeface="Times New Roman" charset="0"/>
              </a:defRPr>
            </a:lvl1pPr>
          </a:lstStyle>
          <a:p>
            <a:pPr>
              <a:defRPr/>
            </a:pPr>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i="0">
                <a:latin typeface="Times New Roman" charset="0"/>
              </a:defRPr>
            </a:lvl1pPr>
          </a:lstStyle>
          <a:p>
            <a:pPr>
              <a:defRPr/>
            </a:pPr>
            <a:fld id="{660BB924-0A79-9C44-B421-55538CCE8254}" type="slidenum">
              <a:rPr lang="en-US" b="0">
                <a:solidFill>
                  <a:srgbClr val="000000"/>
                </a:solidFill>
              </a:rPr>
              <a:pPr>
                <a:def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ctr" rtl="0" eaLnBrk="0" fontAlgn="base" hangingPunct="0">
        <a:spcBef>
          <a:spcPct val="0"/>
        </a:spcBef>
        <a:spcAft>
          <a:spcPct val="0"/>
        </a:spcAft>
        <a:defRPr sz="4400">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2pPr>
      <a:lvl3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3pPr>
      <a:lvl4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4pPr>
      <a:lvl5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atin typeface="Times New Roman" charset="0"/>
              </a:defRPr>
            </a:lvl1pPr>
          </a:lstStyle>
          <a:p>
            <a:pPr>
              <a:defRPr/>
            </a:pPr>
            <a:endParaRPr lang="en-US" sz="140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atin typeface="Times New Roman" charset="0"/>
              </a:defRPr>
            </a:lvl1pPr>
          </a:lstStyle>
          <a:p>
            <a:pPr>
              <a:defRPr/>
            </a:pPr>
            <a:endParaRPr lang="en-US" sz="140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atin typeface="Times New Roman" charset="0"/>
              </a:defRPr>
            </a:lvl1pPr>
          </a:lstStyle>
          <a:p>
            <a:pPr>
              <a:defRPr/>
            </a:pPr>
            <a:fld id="{D338CA4C-1E22-394E-9307-D5472498D1FD}" type="slidenum">
              <a:rPr lang="en-US" sz="1400">
                <a:solidFill>
                  <a:srgbClr val="000000"/>
                </a:solidFill>
              </a:rPr>
              <a:pPr>
                <a:defRPr/>
              </a:pPr>
              <a:t>‹#›</a:t>
            </a:fld>
            <a:endParaRPr lang="en-US" sz="1400">
              <a:solidFill>
                <a:srgbClr val="000000"/>
              </a:solidFill>
            </a:endParaRPr>
          </a:p>
        </p:txBody>
      </p:sp>
    </p:spTree>
    <p:extLst>
      <p:ext uri="{BB962C8B-B14F-4D97-AF65-F5344CB8AC3E}">
        <p14:creationId xmlns:p14="http://schemas.microsoft.com/office/powerpoint/2010/main" val="2341652088"/>
      </p:ext>
    </p:extLst>
  </p:cSld>
  <p:clrMap bg1="lt1" tx1="dk1" bg2="lt2" tx2="dk2" accent1="accent1" accent2="accent2" accent3="accent3" accent4="accent4" accent5="accent5" accent6="accent6" hlink="hlink" folHlink="folHlink"/>
  <p:sldLayoutIdLst>
    <p:sldLayoutId id="2147483668" r:id="rId1"/>
  </p:sldLayoutIdLst>
  <p:txStyles>
    <p:titleStyle>
      <a:lvl1pPr algn="ctr" rtl="0" eaLnBrk="0" fontAlgn="base" hangingPunct="0">
        <a:spcBef>
          <a:spcPct val="0"/>
        </a:spcBef>
        <a:spcAft>
          <a:spcPct val="0"/>
        </a:spcAft>
        <a:defRPr sz="4400">
          <a:solidFill>
            <a:schemeClr val="tx2"/>
          </a:solidFill>
          <a:latin typeface="+mj-lt"/>
          <a:ea typeface="ＭＳ Ｐゴシック" pitchFamily="1" charset="-128"/>
          <a:cs typeface="ＭＳ Ｐゴシック" pitchFamily="1" charset="-128"/>
        </a:defRPr>
      </a:lvl1pPr>
      <a:lvl2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2pPr>
      <a:lvl3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3pPr>
      <a:lvl4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4pPr>
      <a:lvl5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pitchFamily="1" charset="-128"/>
          <a:cs typeface="ＭＳ Ｐゴシック" pitchFamily="1"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41.xml"/><Relationship Id="rId3" Type="http://schemas.openxmlformats.org/officeDocument/2006/relationships/image" Target="../media/image1.png"/><Relationship Id="rId7" Type="http://schemas.openxmlformats.org/officeDocument/2006/relationships/slide" Target="slide38.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slide" Target="slide27.xml"/><Relationship Id="rId5" Type="http://schemas.openxmlformats.org/officeDocument/2006/relationships/slide" Target="slide16.xml"/><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hyperlink" Target="http://www.exploringbinary.com/why-0-point-1-does-not-exist-in-floating-point/" TargetMode="External"/><Relationship Id="rId2" Type="http://schemas.openxmlformats.org/officeDocument/2006/relationships/notesSlide" Target="../notesSlides/notesSlide27.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a:solidFill>
                  <a:srgbClr val="000000"/>
                </a:solidFill>
              </a:rPr>
              <a:t>Designing Classes</a:t>
            </a:r>
          </a:p>
        </p:txBody>
      </p:sp>
      <p:sp>
        <p:nvSpPr>
          <p:cNvPr id="4" name="Rectangle 22"/>
          <p:cNvSpPr>
            <a:spLocks noChangeArrowheads="1"/>
          </p:cNvSpPr>
          <p:nvPr/>
        </p:nvSpPr>
        <p:spPr bwMode="auto">
          <a:xfrm>
            <a:off x="1671638" y="573088"/>
            <a:ext cx="1400261"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6</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601405"/>
            <a:ext cx="3657600" cy="246221"/>
          </a:xfrm>
          <a:prstGeom prst="rect">
            <a:avLst/>
          </a:prstGeom>
          <a:noFill/>
          <a:ln w="9525">
            <a:noFill/>
            <a:miter lim="800000"/>
            <a:headEnd/>
            <a:tailEnd/>
          </a:ln>
          <a:effectLst/>
        </p:spPr>
        <p:txBody>
          <a:bodyPr wrap="square">
            <a:prstTxWarp prst="textNoShape">
              <a:avLst/>
            </a:prstTxWarp>
            <a:spAutoFit/>
          </a:bodyPr>
          <a:lstStyle/>
          <a:p>
            <a:pPr algn="ctr"/>
            <a:r>
              <a:rPr lang="en-US" sz="1000" b="0" i="1" dirty="0"/>
              <a:t>You don’t understand.  I </a:t>
            </a:r>
            <a:r>
              <a:rPr lang="en-US" sz="1000" b="0" i="1" dirty="0" err="1"/>
              <a:t>coulda</a:t>
            </a:r>
            <a:r>
              <a:rPr lang="en-US" sz="1000" b="0" i="1" dirty="0"/>
              <a:t> had class. . . .</a:t>
            </a:r>
            <a:endParaRPr lang="en-US" sz="1000" b="0" i="1" dirty="0">
              <a:solidFill>
                <a:srgbClr val="000000"/>
              </a:solidFill>
            </a:endParaRPr>
          </a:p>
        </p:txBody>
      </p:sp>
      <p:sp>
        <p:nvSpPr>
          <p:cNvPr id="7" name="Rectangle 25"/>
          <p:cNvSpPr>
            <a:spLocks noChangeArrowheads="1"/>
          </p:cNvSpPr>
          <p:nvPr/>
        </p:nvSpPr>
        <p:spPr bwMode="auto">
          <a:xfrm>
            <a:off x="4648200" y="1880810"/>
            <a:ext cx="1957388" cy="400110"/>
          </a:xfrm>
          <a:prstGeom prst="rect">
            <a:avLst/>
          </a:prstGeom>
          <a:noFill/>
          <a:ln w="9525">
            <a:noFill/>
            <a:miter lim="800000"/>
            <a:headEnd/>
            <a:tailEnd/>
          </a:ln>
          <a:effectLst/>
        </p:spPr>
        <p:txBody>
          <a:bodyPr wrap="square">
            <a:prstTxWarp prst="textNoShape">
              <a:avLst/>
            </a:prstTxWarp>
            <a:spAutoFit/>
          </a:bodyPr>
          <a:lstStyle/>
          <a:p>
            <a:pPr algn="r"/>
            <a:r>
              <a:rPr lang="en-US" sz="1000" b="0" dirty="0">
                <a:solidFill>
                  <a:srgbClr val="000000"/>
                </a:solidFill>
              </a:rPr>
              <a:t>—</a:t>
            </a:r>
            <a:r>
              <a:rPr lang="en-US" sz="1000" b="0" dirty="0"/>
              <a:t>Marlon Brando’s character in </a:t>
            </a:r>
            <a:r>
              <a:rPr lang="en-US" sz="1000" b="0" i="1" dirty="0"/>
              <a:t>On the Waterfront,</a:t>
            </a:r>
            <a:r>
              <a:rPr lang="en-US" sz="1000" b="0" dirty="0"/>
              <a:t> 1954</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6.1  Representing points</a:t>
            </a: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6.2  Operator overloading</a:t>
            </a: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6.3  Rational numbers</a:t>
            </a: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a:solidFill>
                  <a:srgbClr val="3333CC"/>
                </a:solidFill>
              </a:rPr>
              <a:t>6.4  Designing a token scanner class</a:t>
            </a:r>
          </a:p>
        </p:txBody>
      </p:sp>
      <p:sp>
        <p:nvSpPr>
          <p:cNvPr id="34" name="Text Box 30">
            <a:hlinkClick r:id="rId8" action="ppaction://hlinksldjump"/>
          </p:cNvPr>
          <p:cNvSpPr txBox="1">
            <a:spLocks noChangeArrowheads="1"/>
          </p:cNvSpPr>
          <p:nvPr/>
        </p:nvSpPr>
        <p:spPr bwMode="auto">
          <a:xfrm>
            <a:off x="609600" y="447966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6.5  Encapsulating programs as classes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Representing Points Using a Class</a:t>
            </a:r>
            <a:endParaRPr lang="en-US" dirty="0">
              <a:solidFill>
                <a:schemeClr val="tx1"/>
              </a:solidFill>
            </a:endParaRPr>
          </a:p>
        </p:txBody>
      </p:sp>
      <p:sp>
        <p:nvSpPr>
          <p:cNvPr id="889865" name="Rectangle 9"/>
          <p:cNvSpPr>
            <a:spLocks noGrp="1" noChangeAspect="1" noChangeArrowheads="1"/>
          </p:cNvSpPr>
          <p:nvPr>
            <p:ph type="body" idx="1"/>
          </p:nvPr>
        </p:nvSpPr>
        <p:spPr>
          <a:xfrm>
            <a:off x="450850" y="1219200"/>
            <a:ext cx="8235950" cy="3048000"/>
          </a:xfrm>
          <a:noFill/>
          <a:ln/>
        </p:spPr>
        <p:txBody>
          <a:bodyPr/>
          <a:lstStyle/>
          <a:p>
            <a:pPr lvl="0">
              <a:lnSpc>
                <a:spcPct val="85000"/>
              </a:lnSpc>
              <a:spcAft>
                <a:spcPts val="600"/>
              </a:spcAft>
              <a:defRPr/>
            </a:pPr>
            <a:r>
              <a:rPr lang="en-US" sz="2400" dirty="0"/>
              <a:t>Declaring public instance variables, however, is discouraged in modern object-oriented programming.  Today, the common practice is to make all instance variables </a:t>
            </a:r>
            <a:r>
              <a:rPr lang="en-US" sz="2400" dirty="0">
                <a:solidFill>
                  <a:srgbClr val="FF0000"/>
                </a:solidFill>
              </a:rPr>
              <a:t>private</a:t>
            </a:r>
            <a:r>
              <a:rPr lang="en-US" sz="2400" dirty="0"/>
              <a:t>, which means that clients have no direct access to the internal variables.</a:t>
            </a:r>
          </a:p>
          <a:p>
            <a:pPr lvl="0">
              <a:lnSpc>
                <a:spcPct val="85000"/>
              </a:lnSpc>
              <a:spcAft>
                <a:spcPts val="600"/>
              </a:spcAft>
              <a:defRPr/>
            </a:pPr>
            <a:r>
              <a:rPr lang="en-US" altLang="zh-CN" sz="2400" dirty="0"/>
              <a:t>Clients instead use methods exported by the class to obtain access to any information the class contains.  Keeping implementation details away from the client is likely to foster </a:t>
            </a:r>
            <a:r>
              <a:rPr lang="en-US" altLang="zh-CN" sz="2400" i="1" dirty="0">
                <a:solidFill>
                  <a:srgbClr val="FF0000"/>
                </a:solidFill>
              </a:rPr>
              <a:t>simplicity</a:t>
            </a:r>
            <a:r>
              <a:rPr lang="en-US" altLang="zh-CN" sz="2400" dirty="0"/>
              <a:t>, </a:t>
            </a:r>
            <a:r>
              <a:rPr lang="en-US" altLang="zh-CN" sz="2400" i="1" dirty="0">
                <a:solidFill>
                  <a:srgbClr val="FF0000"/>
                </a:solidFill>
              </a:rPr>
              <a:t>flexibility</a:t>
            </a:r>
            <a:r>
              <a:rPr lang="en-US" altLang="zh-CN" sz="2400" dirty="0"/>
              <a:t>, and </a:t>
            </a:r>
            <a:r>
              <a:rPr lang="en-US" altLang="zh-CN" sz="2400" i="1" dirty="0">
                <a:solidFill>
                  <a:srgbClr val="FF0000"/>
                </a:solidFill>
              </a:rPr>
              <a:t>security</a:t>
            </a:r>
            <a:r>
              <a:rPr lang="en-US" altLang="zh-CN" sz="2400" dirty="0"/>
              <a:t>, as described in the previous lectures.</a:t>
            </a:r>
          </a:p>
        </p:txBody>
      </p:sp>
      <p:sp>
        <p:nvSpPr>
          <p:cNvPr id="5" name="Text Box 5"/>
          <p:cNvSpPr txBox="1">
            <a:spLocks noChangeArrowheads="1"/>
          </p:cNvSpPr>
          <p:nvPr/>
        </p:nvSpPr>
        <p:spPr bwMode="auto">
          <a:xfrm>
            <a:off x="1803400" y="4312384"/>
            <a:ext cx="5588000" cy="2185214"/>
          </a:xfrm>
          <a:prstGeom prst="rect">
            <a:avLst/>
          </a:prstGeom>
          <a:solidFill>
            <a:schemeClr val="bg1"/>
          </a:solidFill>
          <a:ln w="9525">
            <a:solidFill>
              <a:schemeClr val="tx1"/>
            </a:solidFill>
            <a:miter lim="800000"/>
            <a:headEnd/>
            <a:tailEnd/>
          </a:ln>
          <a:effectLst/>
        </p:spPr>
        <p:txBody>
          <a:bodyPr>
            <a:prstTxWarp prst="textNoShape">
              <a:avLst/>
            </a:prstTxWarp>
            <a:spAutoFit/>
          </a:bodyPr>
          <a:lstStyle/>
          <a:p>
            <a:r>
              <a:rPr lang="en-US" altLang="zh-CN" sz="2000" dirty="0">
                <a:latin typeface="Courier New" panose="02070309020205020404" pitchFamily="49" charset="0"/>
                <a:cs typeface="Courier New" panose="02070309020205020404" pitchFamily="49" charset="0"/>
              </a:rPr>
              <a:t>class Point {</a:t>
            </a:r>
          </a:p>
          <a:p>
            <a:pPr>
              <a:lnSpc>
                <a:spcPct val="90000"/>
              </a:lnSpc>
            </a:pPr>
            <a:r>
              <a:rPr lang="en-US" altLang="zh-CN" sz="2000" dirty="0">
                <a:solidFill>
                  <a:srgbClr val="000000"/>
                </a:solidFill>
                <a:latin typeface="Courier New" charset="0"/>
              </a:rPr>
              <a:t>public:</a:t>
            </a:r>
          </a:p>
          <a:p>
            <a:pPr>
              <a:lnSpc>
                <a:spcPct val="90000"/>
              </a:lnSpc>
            </a:pPr>
            <a:r>
              <a:rPr lang="en-US" altLang="zh-CN" sz="2000" i="1" dirty="0">
                <a:solidFill>
                  <a:srgbClr val="000000"/>
                </a:solidFill>
                <a:latin typeface="Courier New" charset="0"/>
              </a:rPr>
              <a:t>   </a:t>
            </a:r>
            <a:r>
              <a:rPr lang="en-US" altLang="zh-CN" sz="2000" b="0" i="1" dirty="0">
                <a:solidFill>
                  <a:srgbClr val="000000"/>
                </a:solidFill>
                <a:latin typeface="+mn-lt"/>
              </a:rPr>
              <a:t>prototypes of public methods to access </a:t>
            </a:r>
            <a:r>
              <a:rPr lang="en-US" altLang="zh-CN" sz="2000" dirty="0">
                <a:latin typeface="Courier New" panose="02070309020205020404" pitchFamily="49" charset="0"/>
                <a:cs typeface="Courier New" panose="02070309020205020404" pitchFamily="49" charset="0"/>
              </a:rPr>
              <a:t>x</a:t>
            </a:r>
            <a:r>
              <a:rPr lang="en-US" altLang="zh-CN" sz="2000" b="0" i="1" dirty="0">
                <a:solidFill>
                  <a:srgbClr val="000000"/>
                </a:solidFill>
                <a:latin typeface="+mn-lt"/>
              </a:rPr>
              <a:t> and </a:t>
            </a:r>
            <a:r>
              <a:rPr lang="en-US" altLang="zh-CN" sz="2000" dirty="0">
                <a:latin typeface="Courier New" panose="02070309020205020404" pitchFamily="49" charset="0"/>
                <a:cs typeface="Courier New" panose="02070309020205020404" pitchFamily="49" charset="0"/>
              </a:rPr>
              <a:t>y</a:t>
            </a:r>
          </a:p>
          <a:p>
            <a:r>
              <a:rPr lang="en-US" altLang="zh-CN" sz="2000" dirty="0">
                <a:latin typeface="Courier New" panose="02070309020205020404" pitchFamily="49" charset="0"/>
                <a:cs typeface="Courier New" panose="02070309020205020404" pitchFamily="49" charset="0"/>
              </a:rPr>
              <a:t>private:</a:t>
            </a:r>
          </a:p>
          <a:p>
            <a:r>
              <a:rPr lang="en-US" altLang="zh-CN" sz="2000" dirty="0">
                <a:latin typeface="Courier New" panose="02070309020205020404" pitchFamily="49" charset="0"/>
                <a:cs typeface="Courier New" panose="02070309020205020404" pitchFamily="49" charset="0"/>
              </a:rPr>
              <a:t>   </a:t>
            </a:r>
            <a:r>
              <a:rPr lang="en-US" altLang="zh-CN" sz="2000" dirty="0" err="1">
                <a:latin typeface="Courier New" panose="02070309020205020404" pitchFamily="49" charset="0"/>
                <a:cs typeface="Courier New" panose="02070309020205020404" pitchFamily="49" charset="0"/>
              </a:rPr>
              <a:t>int</a:t>
            </a:r>
            <a:r>
              <a:rPr lang="en-US" altLang="zh-CN" sz="2000" dirty="0">
                <a:latin typeface="Courier New" panose="02070309020205020404" pitchFamily="49" charset="0"/>
                <a:cs typeface="Courier New" panose="02070309020205020404" pitchFamily="49" charset="0"/>
              </a:rPr>
              <a:t> x;</a:t>
            </a:r>
          </a:p>
          <a:p>
            <a:r>
              <a:rPr lang="en-US" altLang="zh-CN" sz="2000" dirty="0">
                <a:latin typeface="Courier New" panose="02070309020205020404" pitchFamily="49" charset="0"/>
                <a:cs typeface="Courier New" panose="02070309020205020404" pitchFamily="49" charset="0"/>
              </a:rPr>
              <a:t>   </a:t>
            </a:r>
            <a:r>
              <a:rPr lang="en-US" altLang="zh-CN" sz="2000" dirty="0" err="1">
                <a:latin typeface="Courier New" panose="02070309020205020404" pitchFamily="49" charset="0"/>
                <a:cs typeface="Courier New" panose="02070309020205020404" pitchFamily="49" charset="0"/>
              </a:rPr>
              <a:t>int</a:t>
            </a:r>
            <a:r>
              <a:rPr lang="en-US" altLang="zh-CN" sz="2000" dirty="0">
                <a:latin typeface="Courier New" panose="02070309020205020404" pitchFamily="49" charset="0"/>
                <a:cs typeface="Courier New" panose="02070309020205020404" pitchFamily="49" charset="0"/>
              </a:rPr>
              <a:t> y;</a:t>
            </a:r>
          </a:p>
          <a:p>
            <a:r>
              <a:rPr lang="en-US" altLang="zh-CN" sz="2000" dirty="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96246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986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8290"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Format of a Class Definition</a:t>
            </a:r>
            <a:endParaRPr lang="en-US">
              <a:solidFill>
                <a:schemeClr val="tx1"/>
              </a:solidFill>
            </a:endParaRPr>
          </a:p>
        </p:txBody>
      </p:sp>
      <p:sp>
        <p:nvSpPr>
          <p:cNvPr id="908291" name="Rectangle 3"/>
          <p:cNvSpPr>
            <a:spLocks noGrp="1" noChangeAspect="1" noChangeArrowheads="1"/>
          </p:cNvSpPr>
          <p:nvPr>
            <p:ph type="body" idx="1"/>
          </p:nvPr>
        </p:nvSpPr>
        <p:spPr>
          <a:xfrm>
            <a:off x="450850" y="1219200"/>
            <a:ext cx="8235950" cy="4648200"/>
          </a:xfrm>
          <a:noFill/>
          <a:ln/>
        </p:spPr>
        <p:txBody>
          <a:bodyPr/>
          <a:lstStyle/>
          <a:p>
            <a:pPr>
              <a:lnSpc>
                <a:spcPct val="85000"/>
              </a:lnSpc>
              <a:spcBef>
                <a:spcPct val="0"/>
              </a:spcBef>
              <a:spcAft>
                <a:spcPct val="50000"/>
              </a:spcAft>
            </a:pPr>
            <a:r>
              <a:rPr lang="en-US" sz="2400" dirty="0"/>
              <a:t>In C++, the definition of a class typically looks like this:</a:t>
            </a:r>
          </a:p>
          <a:p>
            <a:pPr>
              <a:lnSpc>
                <a:spcPct val="85000"/>
              </a:lnSpc>
              <a:spcBef>
                <a:spcPct val="0"/>
              </a:spcBef>
              <a:spcAft>
                <a:spcPct val="50000"/>
              </a:spcAft>
            </a:pPr>
            <a:endParaRPr lang="en-US" sz="2400" dirty="0"/>
          </a:p>
          <a:p>
            <a:pPr>
              <a:lnSpc>
                <a:spcPct val="85000"/>
              </a:lnSpc>
              <a:spcBef>
                <a:spcPct val="0"/>
              </a:spcBef>
              <a:spcAft>
                <a:spcPct val="50000"/>
              </a:spcAft>
            </a:pPr>
            <a:endParaRPr lang="en-US" sz="2400" dirty="0"/>
          </a:p>
          <a:p>
            <a:pPr>
              <a:lnSpc>
                <a:spcPct val="85000"/>
              </a:lnSpc>
              <a:spcBef>
                <a:spcPct val="0"/>
              </a:spcBef>
              <a:spcAft>
                <a:spcPct val="50000"/>
              </a:spcAft>
            </a:pPr>
            <a:endParaRPr lang="en-US" sz="2400" dirty="0"/>
          </a:p>
          <a:p>
            <a:pPr>
              <a:lnSpc>
                <a:spcPct val="85000"/>
              </a:lnSpc>
              <a:spcBef>
                <a:spcPct val="0"/>
              </a:spcBef>
              <a:spcAft>
                <a:spcPct val="50000"/>
              </a:spcAft>
            </a:pPr>
            <a:endParaRPr lang="en-US" sz="2400" dirty="0"/>
          </a:p>
          <a:p>
            <a:pPr>
              <a:lnSpc>
                <a:spcPct val="85000"/>
              </a:lnSpc>
              <a:spcBef>
                <a:spcPct val="0"/>
              </a:spcBef>
              <a:spcAft>
                <a:spcPct val="50000"/>
              </a:spcAft>
            </a:pPr>
            <a:endParaRPr lang="en-US" sz="2400" dirty="0"/>
          </a:p>
          <a:p>
            <a:pPr lvl="0">
              <a:lnSpc>
                <a:spcPct val="85000"/>
              </a:lnSpc>
              <a:spcBef>
                <a:spcPct val="0"/>
              </a:spcBef>
              <a:spcAft>
                <a:spcPct val="20000"/>
              </a:spcAft>
            </a:pPr>
            <a:r>
              <a:rPr lang="en-US" altLang="zh-CN" sz="2400" kern="1200" dirty="0">
                <a:solidFill>
                  <a:srgbClr val="000000"/>
                </a:solidFill>
                <a:latin typeface="Times New Roman" charset="0"/>
              </a:rPr>
              <a:t>The entries in a class definition are divided into two categories:</a:t>
            </a:r>
          </a:p>
          <a:p>
            <a:pPr lvl="1">
              <a:lnSpc>
                <a:spcPct val="85000"/>
              </a:lnSpc>
              <a:spcBef>
                <a:spcPct val="0"/>
              </a:spcBef>
              <a:spcAft>
                <a:spcPct val="20000"/>
              </a:spcAft>
            </a:pPr>
            <a:r>
              <a:rPr lang="en-US" altLang="zh-CN" sz="2400" kern="1200" dirty="0">
                <a:solidFill>
                  <a:srgbClr val="000000"/>
                </a:solidFill>
                <a:latin typeface="Times New Roman" charset="0"/>
                <a:cs typeface="+mn-cs"/>
              </a:rPr>
              <a:t>A </a:t>
            </a:r>
            <a:r>
              <a:rPr lang="en-US" altLang="zh-CN" sz="2400" kern="1200" dirty="0">
                <a:solidFill>
                  <a:srgbClr val="FF0000"/>
                </a:solidFill>
                <a:latin typeface="Times New Roman" charset="0"/>
                <a:cs typeface="+mn-cs"/>
              </a:rPr>
              <a:t>public</a:t>
            </a:r>
            <a:r>
              <a:rPr lang="en-US" altLang="zh-CN" sz="2400" kern="1200" dirty="0">
                <a:solidFill>
                  <a:srgbClr val="000000"/>
                </a:solidFill>
                <a:latin typeface="Times New Roman" charset="0"/>
                <a:cs typeface="+mn-cs"/>
              </a:rPr>
              <a:t> section available to clients of the class</a:t>
            </a:r>
          </a:p>
          <a:p>
            <a:pPr lvl="1">
              <a:lnSpc>
                <a:spcPct val="85000"/>
              </a:lnSpc>
              <a:spcBef>
                <a:spcPct val="0"/>
              </a:spcBef>
              <a:spcAft>
                <a:spcPct val="60000"/>
              </a:spcAft>
            </a:pPr>
            <a:r>
              <a:rPr lang="en-US" altLang="zh-CN" sz="2400" kern="1200" dirty="0">
                <a:solidFill>
                  <a:srgbClr val="000000"/>
                </a:solidFill>
                <a:latin typeface="Times New Roman" charset="0"/>
                <a:cs typeface="+mn-cs"/>
              </a:rPr>
              <a:t>A </a:t>
            </a:r>
            <a:r>
              <a:rPr lang="en-US" altLang="zh-CN" sz="2400" kern="1200" dirty="0">
                <a:solidFill>
                  <a:srgbClr val="FF0000"/>
                </a:solidFill>
                <a:latin typeface="Times New Roman" charset="0"/>
                <a:cs typeface="+mn-cs"/>
              </a:rPr>
              <a:t>private</a:t>
            </a:r>
            <a:r>
              <a:rPr lang="en-US" altLang="zh-CN" sz="2400" kern="1200" dirty="0">
                <a:solidFill>
                  <a:srgbClr val="000000"/>
                </a:solidFill>
                <a:latin typeface="Times New Roman" charset="0"/>
                <a:cs typeface="+mn-cs"/>
              </a:rPr>
              <a:t> section restricted to the implementation</a:t>
            </a:r>
          </a:p>
        </p:txBody>
      </p:sp>
      <p:sp>
        <p:nvSpPr>
          <p:cNvPr id="908293" name="Text Box 5"/>
          <p:cNvSpPr txBox="1">
            <a:spLocks noChangeArrowheads="1"/>
          </p:cNvSpPr>
          <p:nvPr/>
        </p:nvSpPr>
        <p:spPr bwMode="auto">
          <a:xfrm>
            <a:off x="1774825" y="1808123"/>
            <a:ext cx="5588000" cy="2174954"/>
          </a:xfrm>
          <a:prstGeom prst="rect">
            <a:avLst/>
          </a:prstGeom>
          <a:solidFill>
            <a:schemeClr val="bg1"/>
          </a:solidFill>
          <a:ln w="9525">
            <a:solidFill>
              <a:schemeClr val="tx1"/>
            </a:solidFill>
            <a:miter lim="800000"/>
            <a:headEnd/>
            <a:tailEnd/>
          </a:ln>
          <a:effectLst/>
        </p:spPr>
        <p:txBody>
          <a:bodyPr>
            <a:prstTxWarp prst="textNoShape">
              <a:avLst/>
            </a:prstTxWarp>
            <a:spAutoFit/>
          </a:bodyPr>
          <a:lstStyle/>
          <a:p>
            <a:pPr>
              <a:lnSpc>
                <a:spcPct val="90000"/>
              </a:lnSpc>
            </a:pPr>
            <a:r>
              <a:rPr lang="en-US" sz="2000" dirty="0">
                <a:solidFill>
                  <a:srgbClr val="000000"/>
                </a:solidFill>
                <a:latin typeface="Courier New" charset="0"/>
              </a:rPr>
              <a:t>class </a:t>
            </a:r>
            <a:r>
              <a:rPr lang="en-US" sz="2000" b="0" i="1" dirty="0" err="1">
                <a:solidFill>
                  <a:srgbClr val="000000"/>
                </a:solidFill>
                <a:latin typeface="+mn-lt"/>
              </a:rPr>
              <a:t>typename</a:t>
            </a:r>
            <a:r>
              <a:rPr lang="en-US" sz="2000" dirty="0">
                <a:solidFill>
                  <a:srgbClr val="000000"/>
                </a:solidFill>
                <a:latin typeface="Courier New" charset="0"/>
              </a:rPr>
              <a:t> {</a:t>
            </a:r>
          </a:p>
          <a:p>
            <a:pPr>
              <a:lnSpc>
                <a:spcPct val="90000"/>
              </a:lnSpc>
            </a:pPr>
            <a:r>
              <a:rPr lang="en-US" sz="2000" dirty="0">
                <a:solidFill>
                  <a:srgbClr val="000000"/>
                </a:solidFill>
                <a:latin typeface="Courier New" charset="0"/>
              </a:rPr>
              <a:t>public:</a:t>
            </a:r>
          </a:p>
          <a:p>
            <a:pPr>
              <a:lnSpc>
                <a:spcPct val="90000"/>
              </a:lnSpc>
            </a:pPr>
            <a:r>
              <a:rPr lang="en-US" sz="2000" i="1" dirty="0">
                <a:solidFill>
                  <a:srgbClr val="000000"/>
                </a:solidFill>
                <a:latin typeface="Courier New" charset="0"/>
              </a:rPr>
              <a:t>   </a:t>
            </a:r>
            <a:r>
              <a:rPr lang="en-US" sz="2000" b="0" i="1" dirty="0">
                <a:solidFill>
                  <a:srgbClr val="000000"/>
                </a:solidFill>
              </a:rPr>
              <a:t>prototypes of public methods</a:t>
            </a:r>
          </a:p>
          <a:p>
            <a:pPr>
              <a:lnSpc>
                <a:spcPct val="90000"/>
              </a:lnSpc>
            </a:pPr>
            <a:endParaRPr lang="en-US" sz="1000" dirty="0">
              <a:solidFill>
                <a:srgbClr val="000000"/>
              </a:solidFill>
              <a:latin typeface="Courier New" charset="0"/>
            </a:endParaRPr>
          </a:p>
          <a:p>
            <a:pPr>
              <a:lnSpc>
                <a:spcPct val="90000"/>
              </a:lnSpc>
            </a:pPr>
            <a:r>
              <a:rPr lang="en-US" sz="2000" dirty="0">
                <a:solidFill>
                  <a:srgbClr val="000000"/>
                </a:solidFill>
                <a:latin typeface="Courier New" charset="0"/>
              </a:rPr>
              <a:t>private:</a:t>
            </a:r>
          </a:p>
          <a:p>
            <a:pPr>
              <a:lnSpc>
                <a:spcPct val="90000"/>
              </a:lnSpc>
            </a:pPr>
            <a:r>
              <a:rPr lang="en-US" sz="2000" i="1" dirty="0">
                <a:solidFill>
                  <a:srgbClr val="000000"/>
                </a:solidFill>
                <a:latin typeface="Courier New" charset="0"/>
              </a:rPr>
              <a:t>   </a:t>
            </a:r>
            <a:r>
              <a:rPr lang="en-US" sz="2000" b="0" i="1" dirty="0">
                <a:solidFill>
                  <a:srgbClr val="000000"/>
                </a:solidFill>
              </a:rPr>
              <a:t>declarations of private instance variables</a:t>
            </a:r>
            <a:endParaRPr lang="en-US" sz="2000" i="1" dirty="0">
              <a:solidFill>
                <a:srgbClr val="000000"/>
              </a:solidFill>
              <a:latin typeface="Courier New" charset="0"/>
            </a:endParaRPr>
          </a:p>
          <a:p>
            <a:pPr>
              <a:lnSpc>
                <a:spcPct val="90000"/>
              </a:lnSpc>
            </a:pPr>
            <a:r>
              <a:rPr lang="en-US" sz="2000" i="1" dirty="0">
                <a:solidFill>
                  <a:srgbClr val="000000"/>
                </a:solidFill>
                <a:latin typeface="Courier New" charset="0"/>
              </a:rPr>
              <a:t>   </a:t>
            </a:r>
            <a:r>
              <a:rPr lang="en-US" sz="2000" b="0" i="1" dirty="0">
                <a:solidFill>
                  <a:srgbClr val="000000"/>
                </a:solidFill>
              </a:rPr>
              <a:t>prototypes of private methods</a:t>
            </a:r>
            <a:endParaRPr lang="en-US" sz="2000" i="1" dirty="0">
              <a:solidFill>
                <a:srgbClr val="000000"/>
              </a:solidFill>
              <a:latin typeface="Courier New" charset="0"/>
            </a:endParaRPr>
          </a:p>
          <a:p>
            <a:pPr>
              <a:lnSpc>
                <a:spcPct val="90000"/>
              </a:lnSpc>
            </a:pPr>
            <a:r>
              <a:rPr lang="en-US" sz="2000" dirty="0">
                <a:solidFill>
                  <a:srgbClr val="000000"/>
                </a:solidFill>
                <a:latin typeface="Courier New" charset="0"/>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0829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08291">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08291">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0829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829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Getters and Setters</a:t>
            </a:r>
            <a:endParaRPr lang="en-US" dirty="0">
              <a:solidFill>
                <a:schemeClr val="tx1"/>
              </a:solidFill>
            </a:endParaRPr>
          </a:p>
        </p:txBody>
      </p:sp>
      <p:sp>
        <p:nvSpPr>
          <p:cNvPr id="912387" name="Rectangle 3"/>
          <p:cNvSpPr>
            <a:spLocks noGrp="1" noChangeAspect="1" noChangeArrowheads="1"/>
          </p:cNvSpPr>
          <p:nvPr>
            <p:ph type="body" idx="1"/>
          </p:nvPr>
        </p:nvSpPr>
        <p:spPr>
          <a:xfrm>
            <a:off x="450850" y="1219200"/>
            <a:ext cx="8235950" cy="4572000"/>
          </a:xfrm>
          <a:noFill/>
          <a:ln/>
        </p:spPr>
        <p:txBody>
          <a:bodyPr/>
          <a:lstStyle/>
          <a:p>
            <a:pPr>
              <a:lnSpc>
                <a:spcPct val="85000"/>
              </a:lnSpc>
              <a:spcBef>
                <a:spcPts val="0"/>
              </a:spcBef>
              <a:spcAft>
                <a:spcPts val="1200"/>
              </a:spcAft>
            </a:pPr>
            <a:r>
              <a:rPr lang="en-US" altLang="zh-CN" sz="2400" dirty="0"/>
              <a:t>In computer science, methods that retrieve the values of instance variables are formally called </a:t>
            </a:r>
            <a:r>
              <a:rPr lang="en-US" altLang="zh-CN" sz="2400" b="1" i="1" dirty="0">
                <a:solidFill>
                  <a:srgbClr val="FF0000"/>
                </a:solidFill>
              </a:rPr>
              <a:t>accessors</a:t>
            </a:r>
            <a:r>
              <a:rPr lang="en-US" altLang="zh-CN" sz="2400" dirty="0"/>
              <a:t>, but are more often known as </a:t>
            </a:r>
            <a:r>
              <a:rPr lang="en-US" altLang="zh-CN" sz="2400" b="1" i="1" dirty="0">
                <a:solidFill>
                  <a:srgbClr val="FF0000"/>
                </a:solidFill>
              </a:rPr>
              <a:t>getters</a:t>
            </a:r>
            <a:r>
              <a:rPr lang="en-US" altLang="zh-CN" sz="2400" dirty="0"/>
              <a:t>.  By convention, the name of a getter method begins with the prefix </a:t>
            </a:r>
            <a:r>
              <a:rPr lang="en-US" altLang="zh-CN" sz="2000" b="1" kern="1200" dirty="0">
                <a:latin typeface="Courier New" panose="02070309020205020404" pitchFamily="49" charset="0"/>
                <a:cs typeface="Courier New" panose="02070309020205020404" pitchFamily="49" charset="0"/>
              </a:rPr>
              <a:t>get</a:t>
            </a:r>
            <a:r>
              <a:rPr lang="en-US" altLang="zh-CN" sz="2400" dirty="0"/>
              <a:t> followed by the name of the field after capitalizing the first letter in its name.  The getters for the </a:t>
            </a:r>
            <a:r>
              <a:rPr lang="en-US" altLang="zh-CN" sz="2000" b="1" kern="1200" dirty="0">
                <a:latin typeface="Courier New" panose="02070309020205020404" pitchFamily="49" charset="0"/>
                <a:cs typeface="Courier New" panose="02070309020205020404" pitchFamily="49" charset="0"/>
              </a:rPr>
              <a:t>Point</a:t>
            </a:r>
            <a:r>
              <a:rPr lang="en-US" altLang="zh-CN" sz="2400" dirty="0"/>
              <a:t> class can therefore be defined as </a:t>
            </a:r>
            <a:r>
              <a:rPr lang="en-US" altLang="zh-CN" sz="2000" b="1" kern="1200" dirty="0" err="1">
                <a:latin typeface="Courier New" panose="02070309020205020404" pitchFamily="49" charset="0"/>
                <a:cs typeface="Courier New" panose="02070309020205020404" pitchFamily="49" charset="0"/>
              </a:rPr>
              <a:t>getX</a:t>
            </a:r>
            <a:r>
              <a:rPr lang="en-US" altLang="zh-CN" sz="2400" dirty="0"/>
              <a:t> and </a:t>
            </a:r>
            <a:r>
              <a:rPr lang="en-US" altLang="zh-CN" sz="2000" b="1" kern="1200" dirty="0" err="1">
                <a:latin typeface="Courier New" panose="02070309020205020404" pitchFamily="49" charset="0"/>
                <a:cs typeface="Courier New" panose="02070309020205020404" pitchFamily="49" charset="0"/>
              </a:rPr>
              <a:t>getY</a:t>
            </a:r>
            <a:r>
              <a:rPr lang="en-US" altLang="zh-CN" sz="2400" dirty="0"/>
              <a:t>.</a:t>
            </a:r>
          </a:p>
          <a:p>
            <a:pPr>
              <a:lnSpc>
                <a:spcPct val="85000"/>
              </a:lnSpc>
              <a:spcBef>
                <a:spcPts val="0"/>
              </a:spcBef>
              <a:spcAft>
                <a:spcPts val="1200"/>
              </a:spcAft>
            </a:pPr>
            <a:r>
              <a:rPr lang="en-US" altLang="zh-CN" sz="2400" dirty="0"/>
              <a:t>Methods that set the values of specific instance variables are called </a:t>
            </a:r>
            <a:r>
              <a:rPr lang="en-US" altLang="zh-CN" sz="2400" b="1" i="1" dirty="0">
                <a:solidFill>
                  <a:srgbClr val="FF0000"/>
                </a:solidFill>
              </a:rPr>
              <a:t>mutators</a:t>
            </a:r>
            <a:r>
              <a:rPr lang="en-US" altLang="zh-CN" sz="2400" dirty="0"/>
              <a:t> or, more informally, </a:t>
            </a:r>
            <a:r>
              <a:rPr lang="en-US" altLang="zh-CN" sz="2400" b="1" i="1" dirty="0">
                <a:solidFill>
                  <a:srgbClr val="FF0000"/>
                </a:solidFill>
              </a:rPr>
              <a:t>setters</a:t>
            </a:r>
            <a:r>
              <a:rPr lang="en-US" altLang="zh-CN" sz="2400" dirty="0"/>
              <a:t>.  If the </a:t>
            </a:r>
            <a:r>
              <a:rPr lang="en-US" altLang="zh-CN" sz="2000" b="1" kern="1200" dirty="0">
                <a:latin typeface="Courier New" panose="02070309020205020404" pitchFamily="49" charset="0"/>
                <a:cs typeface="Courier New" panose="02070309020205020404" pitchFamily="49" charset="0"/>
              </a:rPr>
              <a:t>Point</a:t>
            </a:r>
            <a:r>
              <a:rPr lang="en-US" altLang="zh-CN" sz="2400" dirty="0"/>
              <a:t> class were to export a </a:t>
            </a:r>
            <a:r>
              <a:rPr lang="en-US" altLang="zh-CN" sz="2000" b="1" kern="1200" dirty="0" err="1">
                <a:latin typeface="Courier New" panose="02070309020205020404" pitchFamily="49" charset="0"/>
                <a:cs typeface="Courier New" panose="02070309020205020404" pitchFamily="49" charset="0"/>
              </a:rPr>
              <a:t>setX</a:t>
            </a:r>
            <a:r>
              <a:rPr lang="en-US" altLang="zh-CN" sz="2400" dirty="0"/>
              <a:t> and a </a:t>
            </a:r>
            <a:r>
              <a:rPr lang="en-US" altLang="zh-CN" sz="2000" b="1" kern="1200" dirty="0" err="1">
                <a:latin typeface="Courier New" panose="02070309020205020404" pitchFamily="49" charset="0"/>
                <a:cs typeface="Courier New" panose="02070309020205020404" pitchFamily="49" charset="0"/>
              </a:rPr>
              <a:t>setY</a:t>
            </a:r>
            <a:r>
              <a:rPr lang="en-US" altLang="zh-CN" sz="2400" dirty="0"/>
              <a:t> method that allowed the client to change the values of these fields, you could easily replace any application that previously used the old structure type with a version that relies entirely on the new </a:t>
            </a:r>
            <a:r>
              <a:rPr lang="en-US" altLang="zh-CN" sz="2000" b="1" kern="1200" dirty="0">
                <a:latin typeface="Courier New" panose="02070309020205020404" pitchFamily="49" charset="0"/>
                <a:cs typeface="Courier New" panose="02070309020205020404" pitchFamily="49" charset="0"/>
              </a:rPr>
              <a:t>Point</a:t>
            </a:r>
            <a:r>
              <a:rPr lang="en-US" altLang="zh-CN" sz="2400" dirty="0"/>
              <a:t> class.</a:t>
            </a:r>
          </a:p>
          <a:p>
            <a:pPr>
              <a:lnSpc>
                <a:spcPct val="85000"/>
              </a:lnSpc>
              <a:spcBef>
                <a:spcPts val="0"/>
              </a:spcBef>
              <a:spcAft>
                <a:spcPts val="1200"/>
              </a:spcAft>
            </a:pPr>
            <a:r>
              <a:rPr lang="en-US" altLang="zh-CN" sz="2400" dirty="0"/>
              <a:t>Remember the </a:t>
            </a:r>
            <a:r>
              <a:rPr lang="en-US" altLang="zh-CN" sz="2400" i="1" dirty="0"/>
              <a:t>getters</a:t>
            </a:r>
            <a:r>
              <a:rPr lang="en-US" altLang="zh-CN" sz="2400" dirty="0"/>
              <a:t> and </a:t>
            </a:r>
            <a:r>
              <a:rPr lang="en-US" altLang="zh-CN" sz="2400" i="1" dirty="0"/>
              <a:t>setters</a:t>
            </a:r>
            <a:r>
              <a:rPr lang="en-US" altLang="zh-CN" sz="2400" dirty="0"/>
              <a:t> in the collection classes? </a:t>
            </a:r>
            <a:endParaRPr lang="en-US" sz="2400" dirty="0"/>
          </a:p>
        </p:txBody>
      </p:sp>
    </p:spTree>
    <p:extLst>
      <p:ext uri="{BB962C8B-B14F-4D97-AF65-F5344CB8AC3E}">
        <p14:creationId xmlns:p14="http://schemas.microsoft.com/office/powerpoint/2010/main" val="3897420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238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238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Setters or not?</a:t>
            </a:r>
            <a:endParaRPr lang="en-US" dirty="0">
              <a:solidFill>
                <a:schemeClr val="tx1"/>
              </a:solidFill>
            </a:endParaRPr>
          </a:p>
        </p:txBody>
      </p:sp>
      <p:sp>
        <p:nvSpPr>
          <p:cNvPr id="912387" name="Rectangle 3"/>
          <p:cNvSpPr>
            <a:spLocks noGrp="1" noChangeAspect="1" noChangeArrowheads="1"/>
          </p:cNvSpPr>
          <p:nvPr>
            <p:ph type="body" idx="1"/>
          </p:nvPr>
        </p:nvSpPr>
        <p:spPr>
          <a:xfrm>
            <a:off x="450850" y="1219200"/>
            <a:ext cx="8235950" cy="5181600"/>
          </a:xfrm>
          <a:noFill/>
          <a:ln/>
        </p:spPr>
        <p:txBody>
          <a:bodyPr/>
          <a:lstStyle/>
          <a:p>
            <a:pPr>
              <a:lnSpc>
                <a:spcPct val="85000"/>
              </a:lnSpc>
              <a:spcBef>
                <a:spcPts val="0"/>
              </a:spcBef>
              <a:spcAft>
                <a:spcPts val="1200"/>
              </a:spcAft>
            </a:pPr>
            <a:r>
              <a:rPr lang="en-US" altLang="zh-CN" sz="2400" dirty="0"/>
              <a:t>It is, however, counter-intuitive to add setter methods to a class after deciding to make its instance variables private, because part of the reason for making them private is to ensure that clients don’t have </a:t>
            </a:r>
            <a:r>
              <a:rPr lang="en-US" altLang="zh-CN" sz="2400" dirty="0">
                <a:solidFill>
                  <a:srgbClr val="FF0000"/>
                </a:solidFill>
              </a:rPr>
              <a:t>unrestricted access</a:t>
            </a:r>
            <a:r>
              <a:rPr lang="en-US" altLang="zh-CN" sz="2400" dirty="0"/>
              <a:t> to them.</a:t>
            </a:r>
          </a:p>
          <a:p>
            <a:pPr>
              <a:lnSpc>
                <a:spcPct val="85000"/>
              </a:lnSpc>
              <a:spcBef>
                <a:spcPts val="0"/>
              </a:spcBef>
              <a:spcAft>
                <a:spcPts val="1200"/>
              </a:spcAft>
            </a:pPr>
            <a:r>
              <a:rPr lang="en-US" altLang="zh-CN" sz="2400" dirty="0"/>
              <a:t>In general, it is considerably safer to allow clients to </a:t>
            </a:r>
            <a:r>
              <a:rPr lang="en-US" altLang="zh-CN" sz="2400" i="1" dirty="0">
                <a:solidFill>
                  <a:srgbClr val="FF0000"/>
                </a:solidFill>
              </a:rPr>
              <a:t>read</a:t>
            </a:r>
            <a:r>
              <a:rPr lang="en-US" altLang="zh-CN" sz="2400" i="1" dirty="0"/>
              <a:t> </a:t>
            </a:r>
            <a:r>
              <a:rPr lang="en-US" altLang="zh-CN" sz="2400" dirty="0"/>
              <a:t>the values of the instance variables than to </a:t>
            </a:r>
            <a:r>
              <a:rPr lang="en-US" altLang="zh-CN" sz="2400" i="1" dirty="0">
                <a:solidFill>
                  <a:srgbClr val="FF0000"/>
                </a:solidFill>
              </a:rPr>
              <a:t>write</a:t>
            </a:r>
            <a:r>
              <a:rPr lang="en-US" altLang="zh-CN" sz="2400" i="1" dirty="0"/>
              <a:t> </a:t>
            </a:r>
            <a:r>
              <a:rPr lang="en-US" altLang="zh-CN" sz="2400" dirty="0"/>
              <a:t>those values.  As a result, </a:t>
            </a:r>
            <a:r>
              <a:rPr lang="en-US" altLang="zh-CN" sz="2400" b="1" i="1" dirty="0">
                <a:solidFill>
                  <a:srgbClr val="FF0000"/>
                </a:solidFill>
              </a:rPr>
              <a:t>setter</a:t>
            </a:r>
            <a:r>
              <a:rPr lang="en-US" altLang="zh-CN" sz="2400" dirty="0">
                <a:solidFill>
                  <a:srgbClr val="FF0000"/>
                </a:solidFill>
              </a:rPr>
              <a:t> methods are far less common than </a:t>
            </a:r>
            <a:r>
              <a:rPr lang="en-US" altLang="zh-CN" sz="2400" b="1" i="1" dirty="0">
                <a:solidFill>
                  <a:srgbClr val="FF0000"/>
                </a:solidFill>
              </a:rPr>
              <a:t>getters</a:t>
            </a:r>
            <a:r>
              <a:rPr lang="en-US" altLang="zh-CN" sz="2400" dirty="0">
                <a:solidFill>
                  <a:srgbClr val="FF0000"/>
                </a:solidFill>
              </a:rPr>
              <a:t> in object-oriented design</a:t>
            </a:r>
            <a:r>
              <a:rPr lang="en-US" altLang="zh-CN" sz="2400" dirty="0"/>
              <a:t>.</a:t>
            </a:r>
          </a:p>
          <a:p>
            <a:pPr>
              <a:lnSpc>
                <a:spcPct val="85000"/>
              </a:lnSpc>
              <a:spcBef>
                <a:spcPts val="0"/>
              </a:spcBef>
              <a:spcAft>
                <a:spcPts val="1200"/>
              </a:spcAft>
            </a:pPr>
            <a:r>
              <a:rPr lang="en-US" altLang="zh-CN" sz="2400" dirty="0"/>
              <a:t>Many classes are designed in an even higher level of security by making it impossible to change the values of any instance variables after an object has been created (i.e., </a:t>
            </a:r>
            <a:r>
              <a:rPr lang="en-US" altLang="zh-CN" sz="2400" b="1" i="1" dirty="0">
                <a:solidFill>
                  <a:srgbClr val="FF0000"/>
                </a:solidFill>
              </a:rPr>
              <a:t>immutable</a:t>
            </a:r>
            <a:r>
              <a:rPr lang="en-US" altLang="zh-CN" sz="2400" dirty="0"/>
              <a:t>).  Although it is still possible to change the contents of an object by assigning another object to it, there is no way to change the individual fields in such an object independently. (Remember Python strings?)</a:t>
            </a:r>
            <a:endParaRPr lang="en-US" sz="2400" dirty="0"/>
          </a:p>
        </p:txBody>
      </p:sp>
    </p:spTree>
    <p:extLst>
      <p:ext uri="{BB962C8B-B14F-4D97-AF65-F5344CB8AC3E}">
        <p14:creationId xmlns:p14="http://schemas.microsoft.com/office/powerpoint/2010/main" val="2054064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238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238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6"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Constructors</a:t>
            </a:r>
            <a:endParaRPr lang="en-US">
              <a:solidFill>
                <a:schemeClr val="tx1"/>
              </a:solidFill>
            </a:endParaRPr>
          </a:p>
        </p:txBody>
      </p:sp>
      <p:sp>
        <p:nvSpPr>
          <p:cNvPr id="912387" name="Rectangle 3"/>
          <p:cNvSpPr>
            <a:spLocks noGrp="1" noChangeAspect="1" noChangeArrowheads="1"/>
          </p:cNvSpPr>
          <p:nvPr>
            <p:ph type="body" idx="1"/>
          </p:nvPr>
        </p:nvSpPr>
        <p:spPr>
          <a:xfrm>
            <a:off x="450850" y="1219200"/>
            <a:ext cx="8235950" cy="5105400"/>
          </a:xfrm>
          <a:noFill/>
          <a:ln/>
        </p:spPr>
        <p:txBody>
          <a:bodyPr/>
          <a:lstStyle/>
          <a:p>
            <a:pPr>
              <a:lnSpc>
                <a:spcPct val="85000"/>
              </a:lnSpc>
              <a:spcBef>
                <a:spcPct val="0"/>
              </a:spcBef>
              <a:spcAft>
                <a:spcPct val="50000"/>
              </a:spcAft>
            </a:pPr>
            <a:r>
              <a:rPr lang="en-US" sz="2400" dirty="0"/>
              <a:t>In addition to method prototypes, class definitions typically include one or more </a:t>
            </a:r>
            <a:r>
              <a:rPr lang="en-US" sz="2400" b="1" i="1" dirty="0">
                <a:solidFill>
                  <a:srgbClr val="FF0000"/>
                </a:solidFill>
              </a:rPr>
              <a:t>constructors</a:t>
            </a:r>
            <a:r>
              <a:rPr lang="en-US" sz="2400" i="1" dirty="0"/>
              <a:t>,</a:t>
            </a:r>
            <a:r>
              <a:rPr lang="en-US" sz="2400" dirty="0"/>
              <a:t> which are used to </a:t>
            </a:r>
            <a:r>
              <a:rPr lang="en-US" sz="2400" dirty="0">
                <a:solidFill>
                  <a:srgbClr val="FF0000"/>
                </a:solidFill>
              </a:rPr>
              <a:t>initialize</a:t>
            </a:r>
            <a:r>
              <a:rPr lang="en-US" sz="2400" dirty="0"/>
              <a:t> an object. (</a:t>
            </a:r>
            <a:r>
              <a:rPr lang="en-US" altLang="zh-CN" sz="2400" dirty="0"/>
              <a:t>Remember </a:t>
            </a:r>
            <a:r>
              <a:rPr lang="en-US" altLang="zh-CN" sz="2000" b="1" kern="1200" dirty="0">
                <a:latin typeface="Courier New" panose="02070309020205020404" pitchFamily="49" charset="0"/>
                <a:cs typeface="Courier New" panose="02070309020205020404" pitchFamily="49" charset="0"/>
              </a:rPr>
              <a:t>__</a:t>
            </a:r>
            <a:r>
              <a:rPr lang="en-US" altLang="zh-CN" sz="2000" b="1" kern="1200" dirty="0" err="1">
                <a:latin typeface="Courier New" panose="02070309020205020404" pitchFamily="49" charset="0"/>
                <a:cs typeface="Courier New" panose="02070309020205020404" pitchFamily="49" charset="0"/>
              </a:rPr>
              <a:t>init</a:t>
            </a:r>
            <a:r>
              <a:rPr lang="en-US" altLang="zh-CN" sz="2000" b="1" kern="1200" dirty="0">
                <a:latin typeface="Courier New" panose="02070309020205020404" pitchFamily="49" charset="0"/>
                <a:cs typeface="Courier New" panose="02070309020205020404" pitchFamily="49" charset="0"/>
              </a:rPr>
              <a:t>__()</a:t>
            </a:r>
            <a:r>
              <a:rPr lang="en-US" altLang="zh-CN" sz="2400" dirty="0"/>
              <a:t> in Python?)</a:t>
            </a:r>
            <a:endParaRPr lang="en-US" sz="2400" dirty="0"/>
          </a:p>
          <a:p>
            <a:pPr>
              <a:lnSpc>
                <a:spcPct val="85000"/>
              </a:lnSpc>
              <a:spcBef>
                <a:spcPct val="0"/>
              </a:spcBef>
              <a:spcAft>
                <a:spcPct val="50000"/>
              </a:spcAft>
            </a:pPr>
            <a:r>
              <a:rPr lang="en-US" sz="2400" dirty="0"/>
              <a:t>The prototype for a constructor has no return type and always </a:t>
            </a:r>
            <a:r>
              <a:rPr lang="en-US" sz="2400" dirty="0">
                <a:solidFill>
                  <a:srgbClr val="FF0000"/>
                </a:solidFill>
              </a:rPr>
              <a:t>has the same name as the class</a:t>
            </a:r>
            <a:r>
              <a:rPr lang="en-US" sz="2400" dirty="0"/>
              <a:t>.  It may or may not take arguments, and a single class can have </a:t>
            </a:r>
            <a:r>
              <a:rPr lang="en-US" sz="2400" dirty="0">
                <a:solidFill>
                  <a:srgbClr val="FF0000"/>
                </a:solidFill>
              </a:rPr>
              <a:t>multiple constructors</a:t>
            </a:r>
            <a:r>
              <a:rPr lang="en-US" sz="2400" dirty="0"/>
              <a:t> as long as the constructors have different parameter sequences.</a:t>
            </a:r>
          </a:p>
          <a:p>
            <a:pPr>
              <a:lnSpc>
                <a:spcPct val="85000"/>
              </a:lnSpc>
              <a:spcBef>
                <a:spcPct val="0"/>
              </a:spcBef>
              <a:spcAft>
                <a:spcPct val="50000"/>
              </a:spcAft>
            </a:pPr>
            <a:r>
              <a:rPr lang="en-US" sz="2400" dirty="0"/>
              <a:t>The constructor that takes no arguments is called the </a:t>
            </a:r>
            <a:r>
              <a:rPr lang="en-US" sz="2400" b="1" i="1" dirty="0">
                <a:solidFill>
                  <a:srgbClr val="FF0000"/>
                </a:solidFill>
              </a:rPr>
              <a:t>default constructor</a:t>
            </a:r>
            <a:r>
              <a:rPr lang="en-US" sz="2400" i="1" dirty="0"/>
              <a:t>.</a:t>
            </a:r>
            <a:r>
              <a:rPr lang="en-US" sz="2400" dirty="0"/>
              <a:t>  If you don’t define any constructors, C++ will automatically generate a default constructor with an empty body.</a:t>
            </a:r>
          </a:p>
          <a:p>
            <a:pPr>
              <a:lnSpc>
                <a:spcPct val="85000"/>
              </a:lnSpc>
              <a:spcBef>
                <a:spcPct val="0"/>
              </a:spcBef>
              <a:spcAft>
                <a:spcPct val="50000"/>
              </a:spcAft>
            </a:pPr>
            <a:r>
              <a:rPr lang="en-US" sz="2400" dirty="0"/>
              <a:t>The constructor for a class is </a:t>
            </a:r>
            <a:r>
              <a:rPr lang="en-US" sz="2400" i="1" dirty="0">
                <a:solidFill>
                  <a:srgbClr val="FF0000"/>
                </a:solidFill>
              </a:rPr>
              <a:t>always</a:t>
            </a:r>
            <a:r>
              <a:rPr lang="en-US" sz="2400" dirty="0"/>
              <a:t> called when you create an instance of that class, even if you simply declare a variable.  The version being called is determined by the arguments.</a:t>
            </a:r>
          </a:p>
        </p:txBody>
      </p:sp>
    </p:spTree>
    <p:extLst>
      <p:ext uri="{BB962C8B-B14F-4D97-AF65-F5344CB8AC3E}">
        <p14:creationId xmlns:p14="http://schemas.microsoft.com/office/powerpoint/2010/main" val="2763042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238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123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1238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2387"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033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Implementing Methods</a:t>
            </a:r>
            <a:endParaRPr lang="en-US">
              <a:solidFill>
                <a:schemeClr val="tx1"/>
              </a:solidFill>
            </a:endParaRPr>
          </a:p>
        </p:txBody>
      </p:sp>
      <p:sp>
        <p:nvSpPr>
          <p:cNvPr id="910339" name="Rectangle 3"/>
          <p:cNvSpPr>
            <a:spLocks noGrp="1" noChangeAspect="1" noChangeArrowheads="1"/>
          </p:cNvSpPr>
          <p:nvPr>
            <p:ph type="body" idx="1"/>
          </p:nvPr>
        </p:nvSpPr>
        <p:spPr>
          <a:xfrm>
            <a:off x="450850" y="1066800"/>
            <a:ext cx="8235950" cy="5562600"/>
          </a:xfrm>
          <a:noFill/>
          <a:ln/>
        </p:spPr>
        <p:txBody>
          <a:bodyPr/>
          <a:lstStyle/>
          <a:p>
            <a:pPr>
              <a:lnSpc>
                <a:spcPct val="85000"/>
              </a:lnSpc>
              <a:spcBef>
                <a:spcPct val="0"/>
              </a:spcBef>
              <a:spcAft>
                <a:spcPts val="600"/>
              </a:spcAft>
            </a:pPr>
            <a:r>
              <a:rPr lang="en-US" sz="2400" dirty="0"/>
              <a:t>A class definition usually appears as a </a:t>
            </a:r>
            <a:r>
              <a:rPr lang="en-US" sz="2000" b="1" dirty="0">
                <a:latin typeface="Courier New" charset="0"/>
              </a:rPr>
              <a:t>.</a:t>
            </a:r>
            <a:r>
              <a:rPr lang="en-US" sz="2000" b="1" dirty="0" err="1">
                <a:latin typeface="Courier New" charset="0"/>
              </a:rPr>
              <a:t>h</a:t>
            </a:r>
            <a:r>
              <a:rPr lang="en-US" sz="2400" dirty="0"/>
              <a:t> file that defines the </a:t>
            </a:r>
            <a:r>
              <a:rPr lang="en-US" sz="2400" b="1" i="1" dirty="0">
                <a:solidFill>
                  <a:srgbClr val="FF0000"/>
                </a:solidFill>
              </a:rPr>
              <a:t>interface</a:t>
            </a:r>
            <a:r>
              <a:rPr lang="en-US" sz="2400" dirty="0"/>
              <a:t> for that class.  The class definition does not specify the implementation of the methods exported by the class; only the prototypes appear.</a:t>
            </a:r>
          </a:p>
          <a:p>
            <a:pPr>
              <a:lnSpc>
                <a:spcPct val="85000"/>
              </a:lnSpc>
              <a:spcBef>
                <a:spcPct val="0"/>
              </a:spcBef>
              <a:spcAft>
                <a:spcPts val="600"/>
              </a:spcAft>
            </a:pPr>
            <a:r>
              <a:rPr lang="en-US" sz="2400" dirty="0"/>
              <a:t>Before you can compile and execute a program that contains class definitions, you must provide the implementation for each of its methods.  Although </a:t>
            </a:r>
            <a:r>
              <a:rPr lang="en-US" sz="2400" dirty="0">
                <a:solidFill>
                  <a:srgbClr val="FF0000"/>
                </a:solidFill>
              </a:rPr>
              <a:t>methods can be implemented within the class definition</a:t>
            </a:r>
            <a:r>
              <a:rPr lang="en-US" sz="2400" dirty="0"/>
              <a:t>, it is stylistically preferable to define a separate </a:t>
            </a:r>
            <a:r>
              <a:rPr lang="en-US" sz="2000" b="1" dirty="0">
                <a:latin typeface="Courier New" charset="0"/>
              </a:rPr>
              <a:t>.</a:t>
            </a:r>
            <a:r>
              <a:rPr lang="en-US" sz="2000" b="1" dirty="0" err="1">
                <a:latin typeface="Courier New" charset="0"/>
              </a:rPr>
              <a:t>cpp</a:t>
            </a:r>
            <a:r>
              <a:rPr lang="en-US" sz="2400" dirty="0"/>
              <a:t> file that hides those details.</a:t>
            </a:r>
            <a:r>
              <a:rPr lang="en-US" altLang="zh-CN" sz="2400" dirty="0"/>
              <a:t>  In some rare cases, however, some simple implementations can be included in the </a:t>
            </a:r>
            <a:r>
              <a:rPr lang="en-US" altLang="zh-CN" sz="2000" b="1" dirty="0">
                <a:latin typeface="Courier New" charset="0"/>
              </a:rPr>
              <a:t>.h</a:t>
            </a:r>
            <a:r>
              <a:rPr lang="en-US" altLang="zh-CN" sz="2400" dirty="0"/>
              <a:t> file, therefore a </a:t>
            </a:r>
            <a:r>
              <a:rPr lang="en-US" altLang="zh-CN" sz="2000" b="1" dirty="0">
                <a:latin typeface="Courier New" charset="0"/>
              </a:rPr>
              <a:t>.</a:t>
            </a:r>
            <a:r>
              <a:rPr lang="en-US" altLang="zh-CN" sz="2000" b="1" dirty="0" err="1">
                <a:latin typeface="Courier New" charset="0"/>
              </a:rPr>
              <a:t>cpp</a:t>
            </a:r>
            <a:r>
              <a:rPr lang="en-US" altLang="zh-CN" sz="2400" dirty="0"/>
              <a:t> file is not always required.</a:t>
            </a:r>
            <a:endParaRPr lang="en-US" sz="2400" dirty="0"/>
          </a:p>
          <a:p>
            <a:pPr>
              <a:lnSpc>
                <a:spcPct val="85000"/>
              </a:lnSpc>
              <a:spcBef>
                <a:spcPct val="0"/>
              </a:spcBef>
              <a:spcAft>
                <a:spcPts val="600"/>
              </a:spcAft>
            </a:pPr>
            <a:r>
              <a:rPr lang="en-US" sz="2400" dirty="0"/>
              <a:t>Method definitions are written in exactly the same form as traditional function definitions.  The only difference is that you write the name of the class before the name of the method, separated by a double colon.  E.g., </a:t>
            </a:r>
            <a:r>
              <a:rPr lang="en-US" altLang="zh-CN" sz="2400" dirty="0"/>
              <a:t>the</a:t>
            </a:r>
            <a:r>
              <a:rPr lang="en-US" sz="2400" dirty="0"/>
              <a:t> </a:t>
            </a:r>
            <a:r>
              <a:rPr lang="en-US" altLang="zh-CN" sz="2000" b="1" dirty="0">
                <a:latin typeface="Courier New" charset="0"/>
              </a:rPr>
              <a:t>Point</a:t>
            </a:r>
            <a:r>
              <a:rPr lang="en-US" sz="2400" dirty="0"/>
              <a:t> class exports a </a:t>
            </a:r>
            <a:r>
              <a:rPr lang="en-US" sz="2000" b="1" dirty="0" err="1">
                <a:latin typeface="Courier New" charset="0"/>
              </a:rPr>
              <a:t>toString</a:t>
            </a:r>
            <a:r>
              <a:rPr lang="en-US" sz="2400" dirty="0"/>
              <a:t> method, you would code the implementation using the method name </a:t>
            </a:r>
            <a:r>
              <a:rPr lang="en-US" altLang="zh-CN" sz="2000" b="1" dirty="0">
                <a:latin typeface="Courier New" charset="0"/>
              </a:rPr>
              <a:t>Point</a:t>
            </a:r>
            <a:r>
              <a:rPr lang="en-US" sz="2000" b="1" dirty="0">
                <a:latin typeface="Courier New" charset="0"/>
              </a:rPr>
              <a:t>::</a:t>
            </a:r>
            <a:r>
              <a:rPr lang="en-US" sz="2000" b="1" dirty="0" err="1">
                <a:latin typeface="Courier New" charset="0"/>
              </a:rPr>
              <a:t>toString</a:t>
            </a:r>
            <a:r>
              <a:rPr lang="en-US" sz="2400"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033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1033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0339"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033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Overloading Operators</a:t>
            </a:r>
            <a:endParaRPr lang="en-US" dirty="0">
              <a:solidFill>
                <a:schemeClr val="tx1"/>
              </a:solidFill>
            </a:endParaRPr>
          </a:p>
        </p:txBody>
      </p:sp>
      <p:sp>
        <p:nvSpPr>
          <p:cNvPr id="910339" name="Rectangle 3"/>
          <p:cNvSpPr>
            <a:spLocks noGrp="1" noChangeAspect="1" noChangeArrowheads="1"/>
          </p:cNvSpPr>
          <p:nvPr>
            <p:ph type="body" idx="1"/>
          </p:nvPr>
        </p:nvSpPr>
        <p:spPr>
          <a:xfrm>
            <a:off x="450850" y="1219200"/>
            <a:ext cx="8235950" cy="3886200"/>
          </a:xfrm>
          <a:noFill/>
          <a:ln/>
        </p:spPr>
        <p:txBody>
          <a:bodyPr/>
          <a:lstStyle/>
          <a:p>
            <a:pPr>
              <a:lnSpc>
                <a:spcPct val="85000"/>
              </a:lnSpc>
              <a:spcBef>
                <a:spcPct val="0"/>
              </a:spcBef>
              <a:spcAft>
                <a:spcPct val="50000"/>
              </a:spcAft>
            </a:pPr>
            <a:r>
              <a:rPr lang="en-US" altLang="zh-CN" sz="2400" dirty="0"/>
              <a:t>Besides </a:t>
            </a:r>
            <a:r>
              <a:rPr lang="en-US" altLang="zh-CN" sz="2400" b="1" i="1" dirty="0">
                <a:solidFill>
                  <a:srgbClr val="FF0000"/>
                </a:solidFill>
              </a:rPr>
              <a:t>methods</a:t>
            </a:r>
            <a:r>
              <a:rPr lang="en-US" altLang="zh-CN" sz="2400" dirty="0"/>
              <a:t>, you can also implement some useful </a:t>
            </a:r>
            <a:r>
              <a:rPr lang="en-US" altLang="zh-CN" sz="2400" b="1" i="1" dirty="0">
                <a:solidFill>
                  <a:srgbClr val="FF0000"/>
                </a:solidFill>
              </a:rPr>
              <a:t>operators</a:t>
            </a:r>
            <a:r>
              <a:rPr lang="en-US" altLang="zh-CN" sz="2400" dirty="0"/>
              <a:t>, even those existing ones in C++.</a:t>
            </a:r>
            <a:endParaRPr lang="en-US" sz="2400" dirty="0"/>
          </a:p>
          <a:p>
            <a:pPr>
              <a:lnSpc>
                <a:spcPct val="85000"/>
              </a:lnSpc>
              <a:spcBef>
                <a:spcPct val="0"/>
              </a:spcBef>
              <a:spcAft>
                <a:spcPct val="50000"/>
              </a:spcAft>
            </a:pPr>
            <a:r>
              <a:rPr lang="en-US" sz="2400" dirty="0"/>
              <a:t>One of the most powerful features of C++ is </a:t>
            </a:r>
            <a:r>
              <a:rPr lang="en-US" sz="2400" dirty="0">
                <a:solidFill>
                  <a:srgbClr val="FF0000"/>
                </a:solidFill>
              </a:rPr>
              <a:t>the ability to extend the existing operators</a:t>
            </a:r>
            <a:r>
              <a:rPr lang="en-US" sz="2400" dirty="0"/>
              <a:t> so that they apply to new types.  Each operator is associated with a name that usually consists of the keyword </a:t>
            </a:r>
            <a:r>
              <a:rPr lang="en-US" sz="2000" b="1" dirty="0">
                <a:latin typeface="Courier New"/>
                <a:cs typeface="Courier New"/>
              </a:rPr>
              <a:t>operator</a:t>
            </a:r>
            <a:r>
              <a:rPr lang="en-US" sz="2400" dirty="0"/>
              <a:t> followed by the operator symbol.</a:t>
            </a:r>
          </a:p>
          <a:p>
            <a:pPr>
              <a:lnSpc>
                <a:spcPct val="85000"/>
              </a:lnSpc>
              <a:spcBef>
                <a:spcPct val="0"/>
              </a:spcBef>
              <a:spcAft>
                <a:spcPct val="50000"/>
              </a:spcAft>
            </a:pPr>
            <a:r>
              <a:rPr lang="en-US" sz="2400" dirty="0"/>
              <a:t>For instance, one of the most useful operators to overload is the insertion operator </a:t>
            </a:r>
            <a:r>
              <a:rPr lang="en-US" altLang="zh-CN" sz="2000" b="1" dirty="0">
                <a:solidFill>
                  <a:srgbClr val="000000"/>
                </a:solidFill>
                <a:latin typeface="Courier New"/>
                <a:cs typeface="Courier New"/>
              </a:rPr>
              <a:t>&lt;&lt;</a:t>
            </a:r>
            <a:r>
              <a:rPr lang="en-US" sz="2400" dirty="0"/>
              <a:t>, which makes it easy to display values of that class on an output stream.</a:t>
            </a:r>
          </a:p>
          <a:p>
            <a:pPr>
              <a:lnSpc>
                <a:spcPct val="85000"/>
              </a:lnSpc>
              <a:spcBef>
                <a:spcPct val="0"/>
              </a:spcBef>
              <a:spcAft>
                <a:spcPct val="50000"/>
              </a:spcAft>
            </a:pPr>
            <a:r>
              <a:rPr lang="en-US" sz="2400" dirty="0"/>
              <a:t>Remember </a:t>
            </a:r>
            <a:r>
              <a:rPr lang="en-US" sz="2000" b="1" dirty="0">
                <a:latin typeface="Courier New"/>
                <a:cs typeface="Courier New"/>
              </a:rPr>
              <a:t>__str__()</a:t>
            </a:r>
            <a:r>
              <a:rPr lang="en-US" sz="2400" dirty="0"/>
              <a:t> in Python?</a:t>
            </a:r>
          </a:p>
        </p:txBody>
      </p:sp>
    </p:spTree>
    <p:extLst>
      <p:ext uri="{BB962C8B-B14F-4D97-AF65-F5344CB8AC3E}">
        <p14:creationId xmlns:p14="http://schemas.microsoft.com/office/powerpoint/2010/main" val="2680143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033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033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1033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033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Overloading Operators</a:t>
            </a:r>
            <a:endParaRPr lang="en-US" dirty="0">
              <a:solidFill>
                <a:schemeClr val="tx1"/>
              </a:solidFill>
            </a:endParaRPr>
          </a:p>
        </p:txBody>
      </p:sp>
      <p:sp>
        <p:nvSpPr>
          <p:cNvPr id="910339" name="Rectangle 3"/>
          <p:cNvSpPr>
            <a:spLocks noGrp="1" noChangeAspect="1" noChangeArrowheads="1"/>
          </p:cNvSpPr>
          <p:nvPr>
            <p:ph type="body" idx="1"/>
          </p:nvPr>
        </p:nvSpPr>
        <p:spPr>
          <a:xfrm>
            <a:off x="450850" y="1219199"/>
            <a:ext cx="8235950" cy="4267201"/>
          </a:xfrm>
          <a:noFill/>
          <a:ln/>
        </p:spPr>
        <p:txBody>
          <a:bodyPr/>
          <a:lstStyle/>
          <a:p>
            <a:pPr>
              <a:lnSpc>
                <a:spcPct val="85000"/>
              </a:lnSpc>
              <a:spcBef>
                <a:spcPct val="0"/>
              </a:spcBef>
              <a:spcAft>
                <a:spcPct val="50000"/>
              </a:spcAft>
            </a:pPr>
            <a:r>
              <a:rPr lang="en-US" sz="2400" dirty="0"/>
              <a:t>The prototype and implementation for the overloaded </a:t>
            </a:r>
            <a:r>
              <a:rPr lang="en-US" sz="2000" b="1" dirty="0">
                <a:latin typeface="Courier New"/>
                <a:cs typeface="Courier New"/>
              </a:rPr>
              <a:t>&lt;&lt;</a:t>
            </a:r>
            <a:r>
              <a:rPr lang="en-US" sz="2400" dirty="0"/>
              <a:t> in the </a:t>
            </a:r>
            <a:r>
              <a:rPr lang="en-US" sz="2000" b="1" kern="1200" dirty="0">
                <a:latin typeface="Courier New" panose="02070309020205020404" pitchFamily="49" charset="0"/>
                <a:cs typeface="Courier New" panose="02070309020205020404" pitchFamily="49" charset="0"/>
              </a:rPr>
              <a:t>Point</a:t>
            </a:r>
            <a:r>
              <a:rPr lang="en-US" sz="2400" dirty="0"/>
              <a:t> class is:</a:t>
            </a:r>
          </a:p>
          <a:p>
            <a:pPr>
              <a:lnSpc>
                <a:spcPct val="85000"/>
              </a:lnSpc>
              <a:spcBef>
                <a:spcPct val="0"/>
              </a:spcBef>
              <a:spcAft>
                <a:spcPct val="50000"/>
              </a:spcAft>
            </a:pPr>
            <a:endParaRPr lang="en-US" sz="2400" dirty="0"/>
          </a:p>
          <a:p>
            <a:pPr>
              <a:lnSpc>
                <a:spcPct val="85000"/>
              </a:lnSpc>
              <a:spcBef>
                <a:spcPct val="0"/>
              </a:spcBef>
              <a:spcAft>
                <a:spcPct val="50000"/>
              </a:spcAft>
            </a:pPr>
            <a:endParaRPr lang="en-US" sz="2400" dirty="0"/>
          </a:p>
          <a:p>
            <a:pPr>
              <a:lnSpc>
                <a:spcPct val="85000"/>
              </a:lnSpc>
              <a:spcBef>
                <a:spcPct val="0"/>
              </a:spcBef>
              <a:spcAft>
                <a:spcPts val="1200"/>
              </a:spcAft>
            </a:pPr>
            <a:endParaRPr lang="en-US" sz="2400" dirty="0"/>
          </a:p>
          <a:p>
            <a:pPr>
              <a:lnSpc>
                <a:spcPct val="85000"/>
              </a:lnSpc>
              <a:spcBef>
                <a:spcPct val="0"/>
              </a:spcBef>
              <a:spcAft>
                <a:spcPct val="50000"/>
              </a:spcAft>
            </a:pPr>
            <a:r>
              <a:rPr lang="en-US" altLang="zh-CN" sz="2400" dirty="0">
                <a:solidFill>
                  <a:srgbClr val="000000"/>
                </a:solidFill>
                <a:latin typeface="Times New Roman" charset="0"/>
              </a:rPr>
              <a:t>Since stream variables cannot be copied, the </a:t>
            </a:r>
            <a:r>
              <a:rPr lang="en-US" altLang="zh-CN" sz="2000" b="1" kern="1200" dirty="0" err="1">
                <a:solidFill>
                  <a:srgbClr val="000000"/>
                </a:solidFill>
                <a:latin typeface="Courier New" panose="02070309020205020404" pitchFamily="49" charset="0"/>
                <a:cs typeface="Courier New" panose="02070309020205020404" pitchFamily="49" charset="0"/>
              </a:rPr>
              <a:t>ostream</a:t>
            </a:r>
            <a:r>
              <a:rPr lang="en-US" altLang="zh-CN" sz="2400" dirty="0">
                <a:solidFill>
                  <a:srgbClr val="000000"/>
                </a:solidFill>
                <a:latin typeface="Times New Roman" charset="0"/>
              </a:rPr>
              <a:t> argument must be passed </a:t>
            </a:r>
            <a:r>
              <a:rPr lang="en-US" altLang="zh-CN" sz="2400" dirty="0">
                <a:solidFill>
                  <a:srgbClr val="FF0000"/>
                </a:solidFill>
                <a:latin typeface="Times New Roman" charset="0"/>
              </a:rPr>
              <a:t>by reference</a:t>
            </a:r>
            <a:r>
              <a:rPr lang="en-US" altLang="zh-CN" sz="2400" dirty="0">
                <a:solidFill>
                  <a:srgbClr val="000000"/>
                </a:solidFill>
                <a:latin typeface="Times New Roman" charset="0"/>
              </a:rPr>
              <a:t>.</a:t>
            </a:r>
          </a:p>
          <a:p>
            <a:pPr>
              <a:lnSpc>
                <a:spcPct val="85000"/>
              </a:lnSpc>
              <a:spcBef>
                <a:spcPct val="0"/>
              </a:spcBef>
              <a:spcAft>
                <a:spcPct val="50000"/>
              </a:spcAft>
            </a:pPr>
            <a:r>
              <a:rPr lang="en-US" altLang="zh-CN" sz="2400" dirty="0">
                <a:solidFill>
                  <a:srgbClr val="000000"/>
                </a:solidFill>
                <a:latin typeface="Times New Roman" charset="0"/>
              </a:rPr>
              <a:t>The </a:t>
            </a:r>
            <a:r>
              <a:rPr lang="en-US" altLang="zh-CN" sz="2000" b="1" kern="1200" dirty="0">
                <a:solidFill>
                  <a:srgbClr val="000000"/>
                </a:solidFill>
                <a:latin typeface="Courier New" panose="02070309020205020404" pitchFamily="49" charset="0"/>
                <a:cs typeface="Courier New" panose="02070309020205020404" pitchFamily="49" charset="0"/>
              </a:rPr>
              <a:t>&lt;&lt;</a:t>
            </a:r>
            <a:r>
              <a:rPr lang="en-US" altLang="zh-CN" sz="2400" dirty="0">
                <a:solidFill>
                  <a:srgbClr val="000000"/>
                </a:solidFill>
                <a:latin typeface="Times New Roman" charset="0"/>
              </a:rPr>
              <a:t> operator has a chaining behavior of returning the output stream, therefore, the definition of </a:t>
            </a:r>
            <a:r>
              <a:rPr lang="en-US" altLang="zh-CN" sz="2000" b="1" kern="1200" dirty="0">
                <a:solidFill>
                  <a:srgbClr val="000000"/>
                </a:solidFill>
                <a:latin typeface="Courier New" panose="02070309020205020404" pitchFamily="49" charset="0"/>
                <a:cs typeface="Courier New" panose="02070309020205020404" pitchFamily="49" charset="0"/>
              </a:rPr>
              <a:t>operator&lt;&lt;</a:t>
            </a:r>
            <a:r>
              <a:rPr lang="en-US" altLang="zh-CN" sz="2400" dirty="0">
                <a:solidFill>
                  <a:srgbClr val="000000"/>
                </a:solidFill>
                <a:latin typeface="Times New Roman" charset="0"/>
              </a:rPr>
              <a:t> must also return its result </a:t>
            </a:r>
            <a:r>
              <a:rPr lang="en-US" altLang="zh-CN" sz="2400" dirty="0">
                <a:solidFill>
                  <a:srgbClr val="FF0000"/>
                </a:solidFill>
                <a:latin typeface="Times New Roman" charset="0"/>
              </a:rPr>
              <a:t>by reference</a:t>
            </a:r>
            <a:r>
              <a:rPr lang="en-US" altLang="zh-CN" sz="2400" dirty="0">
                <a:solidFill>
                  <a:srgbClr val="000000"/>
                </a:solidFill>
                <a:latin typeface="Times New Roman" charset="0"/>
              </a:rPr>
              <a:t>.</a:t>
            </a:r>
          </a:p>
        </p:txBody>
      </p:sp>
      <p:sp>
        <p:nvSpPr>
          <p:cNvPr id="11" name="Text Box 5"/>
          <p:cNvSpPr txBox="1">
            <a:spLocks noChangeArrowheads="1"/>
          </p:cNvSpPr>
          <p:nvPr/>
        </p:nvSpPr>
        <p:spPr bwMode="auto">
          <a:xfrm>
            <a:off x="937425" y="2133600"/>
            <a:ext cx="7262800" cy="923330"/>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r>
              <a:rPr lang="en-US" altLang="zh-CN" sz="1800" dirty="0" err="1">
                <a:latin typeface="Courier New" panose="02070309020205020404" pitchFamily="49" charset="0"/>
                <a:cs typeface="Courier New" panose="02070309020205020404" pitchFamily="49" charset="0"/>
              </a:rPr>
              <a:t>ostream</a:t>
            </a:r>
            <a:r>
              <a:rPr lang="en-US" altLang="zh-CN" sz="1800" dirty="0">
                <a:latin typeface="Courier New" panose="02070309020205020404" pitchFamily="49" charset="0"/>
                <a:cs typeface="Courier New" panose="02070309020205020404" pitchFamily="49" charset="0"/>
              </a:rPr>
              <a:t> &amp; operator&lt;&lt;(</a:t>
            </a:r>
            <a:r>
              <a:rPr lang="en-US" altLang="zh-CN" sz="1800" dirty="0" err="1">
                <a:latin typeface="Courier New" panose="02070309020205020404" pitchFamily="49" charset="0"/>
                <a:cs typeface="Courier New" panose="02070309020205020404" pitchFamily="49" charset="0"/>
              </a:rPr>
              <a:t>ostream</a:t>
            </a:r>
            <a:r>
              <a:rPr lang="en-US" altLang="zh-CN" sz="1800" dirty="0">
                <a:latin typeface="Courier New" panose="02070309020205020404" pitchFamily="49" charset="0"/>
                <a:cs typeface="Courier New" panose="02070309020205020404" pitchFamily="49" charset="0"/>
              </a:rPr>
              <a:t> &amp; </a:t>
            </a:r>
            <a:r>
              <a:rPr lang="en-US" altLang="zh-CN" sz="1800" dirty="0" err="1">
                <a:latin typeface="Courier New" panose="02070309020205020404" pitchFamily="49" charset="0"/>
                <a:cs typeface="Courier New" panose="02070309020205020404" pitchFamily="49" charset="0"/>
              </a:rPr>
              <a:t>os</a:t>
            </a:r>
            <a:r>
              <a:rPr lang="en-US" altLang="zh-CN" sz="1800" dirty="0">
                <a:latin typeface="Courier New" panose="02070309020205020404" pitchFamily="49" charset="0"/>
                <a:cs typeface="Courier New" panose="02070309020205020404" pitchFamily="49" charset="0"/>
              </a:rPr>
              <a:t>, Point </a:t>
            </a:r>
            <a:r>
              <a:rPr lang="en-US" altLang="zh-CN" sz="1800" dirty="0" err="1">
                <a:latin typeface="Courier New" panose="02070309020205020404" pitchFamily="49" charset="0"/>
                <a:cs typeface="Courier New" panose="02070309020205020404" pitchFamily="49" charset="0"/>
              </a:rPr>
              <a:t>pt</a:t>
            </a:r>
            <a:r>
              <a:rPr lang="en-US" altLang="zh-CN" sz="1800" dirty="0">
                <a:latin typeface="Courier New" panose="02070309020205020404" pitchFamily="49" charset="0"/>
                <a:cs typeface="Courier New" panose="02070309020205020404" pitchFamily="49" charset="0"/>
              </a:rPr>
              <a:t>) {</a:t>
            </a:r>
          </a:p>
          <a:p>
            <a:r>
              <a:rPr lang="en-US" altLang="zh-CN" sz="1800" dirty="0">
                <a:latin typeface="Courier New" panose="02070309020205020404" pitchFamily="49" charset="0"/>
                <a:cs typeface="Courier New" panose="02070309020205020404" pitchFamily="49" charset="0"/>
              </a:rPr>
              <a:t>   return </a:t>
            </a:r>
            <a:r>
              <a:rPr lang="en-US" altLang="zh-CN" sz="1800" dirty="0" err="1">
                <a:latin typeface="Courier New" panose="02070309020205020404" pitchFamily="49" charset="0"/>
                <a:cs typeface="Courier New" panose="02070309020205020404" pitchFamily="49" charset="0"/>
              </a:rPr>
              <a:t>os</a:t>
            </a:r>
            <a:r>
              <a:rPr lang="en-US" altLang="zh-CN" sz="1800" dirty="0">
                <a:latin typeface="Courier New" panose="02070309020205020404" pitchFamily="49" charset="0"/>
                <a:cs typeface="Courier New" panose="02070309020205020404" pitchFamily="49" charset="0"/>
              </a:rPr>
              <a:t> &lt;&lt; </a:t>
            </a:r>
            <a:r>
              <a:rPr lang="en-US" altLang="zh-CN" sz="1800" dirty="0" err="1">
                <a:latin typeface="Courier New" panose="02070309020205020404" pitchFamily="49" charset="0"/>
                <a:cs typeface="Courier New" panose="02070309020205020404" pitchFamily="49" charset="0"/>
              </a:rPr>
              <a:t>pt.toString</a:t>
            </a:r>
            <a:r>
              <a:rPr lang="en-US" altLang="zh-CN" sz="1800" dirty="0">
                <a:latin typeface="Courier New" panose="02070309020205020404" pitchFamily="49" charset="0"/>
                <a:cs typeface="Courier New" panose="02070309020205020404" pitchFamily="49" charset="0"/>
              </a:rPr>
              <a:t>();</a:t>
            </a:r>
          </a:p>
          <a:p>
            <a:r>
              <a:rPr lang="en-US" altLang="zh-CN" sz="1800" dirty="0">
                <a:latin typeface="Courier New" panose="02070309020205020404" pitchFamily="49" charset="0"/>
                <a:cs typeface="Courier New" panose="02070309020205020404" pitchFamily="49" charset="0"/>
              </a:rPr>
              <a:t>}</a:t>
            </a:r>
            <a:endParaRPr lang="en-US" sz="1800" dirty="0">
              <a:solidFill>
                <a:srgbClr val="0000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977353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0339">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1033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0579" name="Text Box 3"/>
          <p:cNvSpPr txBox="1">
            <a:spLocks noChangeArrowheads="1"/>
          </p:cNvSpPr>
          <p:nvPr/>
        </p:nvSpPr>
        <p:spPr bwMode="auto">
          <a:xfrm>
            <a:off x="374904" y="1193800"/>
            <a:ext cx="8440737" cy="3785652"/>
          </a:xfrm>
          <a:prstGeom prst="rect">
            <a:avLst/>
          </a:prstGeom>
          <a:noFill/>
          <a:ln w="9525">
            <a:noFill/>
            <a:miter lim="800000"/>
            <a:headEnd/>
            <a:tailEnd/>
          </a:ln>
          <a:effectLst/>
        </p:spPr>
        <p:txBody>
          <a:bodyPr>
            <a:prstTxWarp prst="textNoShape">
              <a:avLst/>
            </a:prstTxWarp>
            <a:spAutoFit/>
          </a:bodyPr>
          <a:lstStyle/>
          <a:p>
            <a:r>
              <a:rPr lang="en-US" sz="1600" dirty="0">
                <a:solidFill>
                  <a:srgbClr val="0000FF"/>
                </a:solidFill>
                <a:latin typeface="Courier New" charset="0"/>
              </a:rPr>
              <a:t>/*</a:t>
            </a:r>
          </a:p>
          <a:p>
            <a:r>
              <a:rPr lang="en-US" sz="1600" dirty="0">
                <a:solidFill>
                  <a:srgbClr val="0000FF"/>
                </a:solidFill>
                <a:latin typeface="Courier New" charset="0"/>
              </a:rPr>
              <a:t> * File: </a:t>
            </a:r>
            <a:r>
              <a:rPr lang="en-US" sz="1600" dirty="0" err="1">
                <a:solidFill>
                  <a:srgbClr val="0000FF"/>
                </a:solidFill>
                <a:latin typeface="Courier New" charset="0"/>
              </a:rPr>
              <a:t>point.h</a:t>
            </a:r>
            <a:endParaRPr lang="en-US" sz="1600" dirty="0">
              <a:solidFill>
                <a:srgbClr val="0000FF"/>
              </a:solidFill>
              <a:latin typeface="Courier New" charset="0"/>
            </a:endParaRPr>
          </a:p>
          <a:p>
            <a:r>
              <a:rPr lang="en-US" sz="1600" dirty="0">
                <a:solidFill>
                  <a:srgbClr val="0000FF"/>
                </a:solidFill>
                <a:latin typeface="Courier New" charset="0"/>
              </a:rPr>
              <a:t> * -------------</a:t>
            </a:r>
          </a:p>
          <a:p>
            <a:r>
              <a:rPr lang="en-US" sz="1600" dirty="0">
                <a:solidFill>
                  <a:srgbClr val="0000FF"/>
                </a:solidFill>
                <a:latin typeface="Courier New" charset="0"/>
              </a:rPr>
              <a:t> * This interface exports the Point class, which represents a point</a:t>
            </a:r>
          </a:p>
          <a:p>
            <a:r>
              <a:rPr lang="en-US" sz="1600" dirty="0">
                <a:solidFill>
                  <a:srgbClr val="0000FF"/>
                </a:solidFill>
                <a:latin typeface="Courier New" charset="0"/>
              </a:rPr>
              <a:t> * on a two-dimensional integer grid.</a:t>
            </a:r>
          </a:p>
          <a:p>
            <a:r>
              <a:rPr lang="en-US" sz="1600" dirty="0">
                <a:solidFill>
                  <a:srgbClr val="0000FF"/>
                </a:solidFill>
                <a:latin typeface="Courier New" charset="0"/>
              </a:rPr>
              <a:t> */</a:t>
            </a:r>
          </a:p>
          <a:p>
            <a:endParaRPr lang="en-US" sz="1600" dirty="0">
              <a:solidFill>
                <a:srgbClr val="000000"/>
              </a:solidFill>
              <a:latin typeface="Courier New" charset="0"/>
            </a:endParaRPr>
          </a:p>
          <a:p>
            <a:r>
              <a:rPr lang="en-US" sz="1600" dirty="0">
                <a:solidFill>
                  <a:srgbClr val="000000"/>
                </a:solidFill>
                <a:latin typeface="Courier New" charset="0"/>
              </a:rPr>
              <a:t>#</a:t>
            </a:r>
            <a:r>
              <a:rPr lang="en-US" sz="1600" dirty="0" err="1">
                <a:solidFill>
                  <a:srgbClr val="000000"/>
                </a:solidFill>
                <a:latin typeface="Courier New" charset="0"/>
              </a:rPr>
              <a:t>ifndef</a:t>
            </a:r>
            <a:r>
              <a:rPr lang="en-US" sz="1600" dirty="0">
                <a:solidFill>
                  <a:srgbClr val="000000"/>
                </a:solidFill>
                <a:latin typeface="Courier New" charset="0"/>
              </a:rPr>
              <a:t> _</a:t>
            </a:r>
            <a:r>
              <a:rPr lang="en-US" sz="1600" dirty="0" err="1">
                <a:solidFill>
                  <a:srgbClr val="000000"/>
                </a:solidFill>
                <a:latin typeface="Courier New" charset="0"/>
              </a:rPr>
              <a:t>point_h</a:t>
            </a:r>
            <a:endParaRPr lang="en-US" sz="1600" dirty="0">
              <a:solidFill>
                <a:srgbClr val="000000"/>
              </a:solidFill>
              <a:latin typeface="Courier New" charset="0"/>
            </a:endParaRPr>
          </a:p>
          <a:p>
            <a:r>
              <a:rPr lang="en-US" sz="1600" dirty="0">
                <a:solidFill>
                  <a:srgbClr val="000000"/>
                </a:solidFill>
                <a:latin typeface="Courier New" charset="0"/>
              </a:rPr>
              <a:t>#define _</a:t>
            </a:r>
            <a:r>
              <a:rPr lang="en-US" sz="1600" dirty="0" err="1">
                <a:solidFill>
                  <a:srgbClr val="000000"/>
                </a:solidFill>
                <a:latin typeface="Courier New" charset="0"/>
              </a:rPr>
              <a:t>point_h</a:t>
            </a:r>
            <a:endParaRPr lang="en-US" sz="1600" dirty="0">
              <a:solidFill>
                <a:srgbClr val="000000"/>
              </a:solidFill>
              <a:latin typeface="Courier New" charset="0"/>
            </a:endParaRPr>
          </a:p>
          <a:p>
            <a:endParaRPr lang="en-US" sz="1600" dirty="0">
              <a:solidFill>
                <a:srgbClr val="000000"/>
              </a:solidFill>
              <a:latin typeface="Courier New" charset="0"/>
            </a:endParaRPr>
          </a:p>
          <a:p>
            <a:r>
              <a:rPr lang="en-US" sz="1600" dirty="0">
                <a:solidFill>
                  <a:srgbClr val="000000"/>
                </a:solidFill>
                <a:latin typeface="Courier New" charset="0"/>
              </a:rPr>
              <a:t>#include &lt;string&gt;</a:t>
            </a:r>
          </a:p>
          <a:p>
            <a:endParaRPr lang="en-US" sz="1600" dirty="0">
              <a:solidFill>
                <a:srgbClr val="000000"/>
              </a:solidFill>
              <a:latin typeface="Courier New" charset="0"/>
            </a:endParaRPr>
          </a:p>
          <a:p>
            <a:r>
              <a:rPr lang="en-US" sz="1600" dirty="0">
                <a:solidFill>
                  <a:srgbClr val="000000"/>
                </a:solidFill>
                <a:latin typeface="Courier New" charset="0"/>
              </a:rPr>
              <a:t>class Point {</a:t>
            </a:r>
          </a:p>
          <a:p>
            <a:endParaRPr lang="en-US" sz="1600" dirty="0">
              <a:solidFill>
                <a:srgbClr val="000000"/>
              </a:solidFill>
              <a:latin typeface="Courier New" charset="0"/>
            </a:endParaRPr>
          </a:p>
          <a:p>
            <a:r>
              <a:rPr lang="en-US" sz="1600" dirty="0">
                <a:solidFill>
                  <a:srgbClr val="000000"/>
                </a:solidFill>
                <a:latin typeface="Courier New" charset="0"/>
              </a:rPr>
              <a:t>public:</a:t>
            </a: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point.h</a:t>
            </a:r>
            <a:r>
              <a:rPr lang="en-US" sz="4000" dirty="0">
                <a:solidFill>
                  <a:srgbClr val="FF0000"/>
                </a:solidFill>
              </a:rPr>
              <a:t> Interface</a:t>
            </a: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62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2627" name="Text Box 3"/>
          <p:cNvSpPr txBox="1">
            <a:spLocks noChangeArrowheads="1"/>
          </p:cNvSpPr>
          <p:nvPr/>
        </p:nvSpPr>
        <p:spPr bwMode="auto">
          <a:xfrm>
            <a:off x="373063" y="1193800"/>
            <a:ext cx="8440737" cy="3785652"/>
          </a:xfrm>
          <a:prstGeom prst="rect">
            <a:avLst/>
          </a:prstGeom>
          <a:noFill/>
          <a:ln w="9525">
            <a:noFill/>
            <a:miter lim="800000"/>
            <a:headEnd/>
            <a:tailEnd/>
          </a:ln>
          <a:effectLst/>
        </p:spPr>
        <p:txBody>
          <a:bodyPr>
            <a:prstTxWarp prst="textNoShape">
              <a:avLst/>
            </a:prstTxWarp>
            <a:spAutoFit/>
          </a:bodyPr>
          <a:lstStyle/>
          <a:p>
            <a:r>
              <a:rPr lang="en-US" sz="1600" dirty="0">
                <a:solidFill>
                  <a:srgbClr val="0000FF"/>
                </a:solidFill>
                <a:latin typeface="Courier New" charset="0"/>
              </a:rPr>
              <a:t>/*</a:t>
            </a:r>
          </a:p>
          <a:p>
            <a:r>
              <a:rPr lang="en-US" sz="1600" dirty="0">
                <a:solidFill>
                  <a:srgbClr val="0000FF"/>
                </a:solidFill>
                <a:latin typeface="Courier New" charset="0"/>
              </a:rPr>
              <a:t> * File: </a:t>
            </a:r>
            <a:r>
              <a:rPr lang="en-US" sz="1600" dirty="0" err="1">
                <a:solidFill>
                  <a:srgbClr val="0000FF"/>
                </a:solidFill>
                <a:latin typeface="Courier New" charset="0"/>
              </a:rPr>
              <a:t>point.h</a:t>
            </a:r>
            <a:endParaRPr lang="en-US" sz="1600" dirty="0">
              <a:solidFill>
                <a:srgbClr val="0000FF"/>
              </a:solidFill>
              <a:latin typeface="Courier New" charset="0"/>
            </a:endParaRPr>
          </a:p>
          <a:p>
            <a:r>
              <a:rPr lang="en-US" sz="1600" dirty="0">
                <a:solidFill>
                  <a:srgbClr val="0000FF"/>
                </a:solidFill>
                <a:latin typeface="Courier New" charset="0"/>
              </a:rPr>
              <a:t> * -------------</a:t>
            </a:r>
          </a:p>
          <a:p>
            <a:r>
              <a:rPr lang="en-US" sz="1600" dirty="0">
                <a:solidFill>
                  <a:srgbClr val="0000FF"/>
                </a:solidFill>
                <a:latin typeface="Courier New" charset="0"/>
              </a:rPr>
              <a:t> * This interface exports the Point class, which represents a point</a:t>
            </a:r>
          </a:p>
          <a:p>
            <a:r>
              <a:rPr lang="en-US" sz="1600" dirty="0">
                <a:solidFill>
                  <a:srgbClr val="0000FF"/>
                </a:solidFill>
                <a:latin typeface="Courier New" charset="0"/>
              </a:rPr>
              <a:t> * on a two-dimensional integer grid.</a:t>
            </a:r>
          </a:p>
          <a:p>
            <a:r>
              <a:rPr lang="en-US" sz="1600" dirty="0">
                <a:solidFill>
                  <a:srgbClr val="0000FF"/>
                </a:solidFill>
                <a:latin typeface="Courier New" charset="0"/>
              </a:rPr>
              <a:t> */</a:t>
            </a:r>
          </a:p>
          <a:p>
            <a:endParaRPr lang="en-US" sz="1600" dirty="0">
              <a:solidFill>
                <a:srgbClr val="000000"/>
              </a:solidFill>
              <a:latin typeface="Courier New" charset="0"/>
            </a:endParaRPr>
          </a:p>
          <a:p>
            <a:r>
              <a:rPr lang="en-US" sz="1600" dirty="0">
                <a:solidFill>
                  <a:srgbClr val="000000"/>
                </a:solidFill>
                <a:latin typeface="Courier New" charset="0"/>
              </a:rPr>
              <a:t>#</a:t>
            </a:r>
            <a:r>
              <a:rPr lang="en-US" sz="1600" dirty="0" err="1">
                <a:solidFill>
                  <a:srgbClr val="000000"/>
                </a:solidFill>
                <a:latin typeface="Courier New" charset="0"/>
              </a:rPr>
              <a:t>ifndef</a:t>
            </a:r>
            <a:r>
              <a:rPr lang="en-US" sz="1600" dirty="0">
                <a:solidFill>
                  <a:srgbClr val="000000"/>
                </a:solidFill>
                <a:latin typeface="Courier New" charset="0"/>
              </a:rPr>
              <a:t> _</a:t>
            </a:r>
            <a:r>
              <a:rPr lang="en-US" sz="1600" dirty="0" err="1">
                <a:solidFill>
                  <a:srgbClr val="000000"/>
                </a:solidFill>
                <a:latin typeface="Courier New" charset="0"/>
              </a:rPr>
              <a:t>point_h</a:t>
            </a:r>
            <a:endParaRPr lang="en-US" sz="1600" dirty="0">
              <a:solidFill>
                <a:srgbClr val="000000"/>
              </a:solidFill>
              <a:latin typeface="Courier New" charset="0"/>
            </a:endParaRPr>
          </a:p>
          <a:p>
            <a:r>
              <a:rPr lang="en-US" sz="1600" dirty="0">
                <a:solidFill>
                  <a:srgbClr val="000000"/>
                </a:solidFill>
                <a:latin typeface="Courier New" charset="0"/>
              </a:rPr>
              <a:t>#define _</a:t>
            </a:r>
            <a:r>
              <a:rPr lang="en-US" sz="1600" dirty="0" err="1">
                <a:solidFill>
                  <a:srgbClr val="000000"/>
                </a:solidFill>
                <a:latin typeface="Courier New" charset="0"/>
              </a:rPr>
              <a:t>point_h</a:t>
            </a:r>
            <a:endParaRPr lang="en-US" sz="1600" dirty="0">
              <a:solidFill>
                <a:srgbClr val="000000"/>
              </a:solidFill>
              <a:latin typeface="Courier New" charset="0"/>
            </a:endParaRPr>
          </a:p>
          <a:p>
            <a:endParaRPr lang="en-US" sz="1600" dirty="0">
              <a:solidFill>
                <a:srgbClr val="000000"/>
              </a:solidFill>
              <a:latin typeface="Courier New" charset="0"/>
            </a:endParaRPr>
          </a:p>
          <a:p>
            <a:r>
              <a:rPr lang="en-US" sz="1600" dirty="0">
                <a:solidFill>
                  <a:srgbClr val="000000"/>
                </a:solidFill>
                <a:latin typeface="Courier New" charset="0"/>
              </a:rPr>
              <a:t>#include &lt;string&gt;</a:t>
            </a:r>
          </a:p>
          <a:p>
            <a:endParaRPr lang="en-US" sz="1600" dirty="0">
              <a:solidFill>
                <a:srgbClr val="000000"/>
              </a:solidFill>
              <a:latin typeface="Courier New" charset="0"/>
            </a:endParaRPr>
          </a:p>
          <a:p>
            <a:r>
              <a:rPr lang="en-US" sz="1600" dirty="0">
                <a:solidFill>
                  <a:srgbClr val="000000"/>
                </a:solidFill>
                <a:latin typeface="Courier New" charset="0"/>
              </a:rPr>
              <a:t>class Point {</a:t>
            </a:r>
          </a:p>
          <a:p>
            <a:endParaRPr lang="en-US" sz="1600" dirty="0">
              <a:solidFill>
                <a:srgbClr val="000000"/>
              </a:solidFill>
              <a:latin typeface="Courier New" charset="0"/>
            </a:endParaRPr>
          </a:p>
          <a:p>
            <a:r>
              <a:rPr lang="en-US" sz="1600" dirty="0">
                <a:solidFill>
                  <a:srgbClr val="000000"/>
                </a:solidFill>
                <a:latin typeface="Courier New" charset="0"/>
              </a:rPr>
              <a:t>public:</a:t>
            </a:r>
          </a:p>
        </p:txBody>
      </p:sp>
      <p:grpSp>
        <p:nvGrpSpPr>
          <p:cNvPr id="2" name="Group 4"/>
          <p:cNvGrpSpPr>
            <a:grpSpLocks/>
          </p:cNvGrpSpPr>
          <p:nvPr/>
        </p:nvGrpSpPr>
        <p:grpSpPr bwMode="auto">
          <a:xfrm>
            <a:off x="355600" y="1143000"/>
            <a:ext cx="8494713" cy="5257800"/>
            <a:chOff x="240" y="720"/>
            <a:chExt cx="5280" cy="3312"/>
          </a:xfrm>
        </p:grpSpPr>
        <p:sp>
          <p:nvSpPr>
            <p:cNvPr id="922629"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2630" name="Text Box 6"/>
            <p:cNvSpPr txBox="1">
              <a:spLocks noChangeArrowheads="1"/>
            </p:cNvSpPr>
            <p:nvPr/>
          </p:nvSpPr>
          <p:spPr bwMode="auto">
            <a:xfrm>
              <a:off x="251" y="752"/>
              <a:ext cx="5261" cy="1919"/>
            </a:xfrm>
            <a:prstGeom prst="rect">
              <a:avLst/>
            </a:prstGeom>
            <a:noFill/>
            <a:ln w="9525">
              <a:noFill/>
              <a:miter lim="800000"/>
              <a:headEnd/>
              <a:tailEnd/>
            </a:ln>
            <a:effectLst/>
          </p:spPr>
          <p:txBody>
            <a:bodyPr>
              <a:prstTxWarp prst="textNoShape">
                <a:avLst/>
              </a:prstTxWarp>
              <a:spAutoFit/>
            </a:bodyPr>
            <a:lstStyle/>
            <a:p>
              <a:r>
                <a:rPr lang="en-US" sz="1600" dirty="0">
                  <a:solidFill>
                    <a:srgbClr val="0000FF"/>
                  </a:solidFill>
                  <a:latin typeface="Courier New" charset="0"/>
                </a:rPr>
                <a:t>/*</a:t>
              </a:r>
            </a:p>
            <a:p>
              <a:r>
                <a:rPr lang="en-US" sz="1600" dirty="0">
                  <a:solidFill>
                    <a:srgbClr val="0000FF"/>
                  </a:solidFill>
                  <a:latin typeface="Courier New" charset="0"/>
                </a:rPr>
                <a:t> * Constructor: Point</a:t>
              </a:r>
            </a:p>
            <a:p>
              <a:r>
                <a:rPr lang="en-US" sz="1600" dirty="0">
                  <a:solidFill>
                    <a:srgbClr val="0000FF"/>
                  </a:solidFill>
                  <a:latin typeface="Courier New" charset="0"/>
                </a:rPr>
                <a:t> * Usage: Point origin;</a:t>
              </a:r>
            </a:p>
            <a:p>
              <a:r>
                <a:rPr lang="en-US" sz="1600" dirty="0">
                  <a:solidFill>
                    <a:srgbClr val="0000FF"/>
                  </a:solidFill>
                  <a:latin typeface="Courier New" charset="0"/>
                </a:rPr>
                <a:t> *        Point </a:t>
              </a:r>
              <a:r>
                <a:rPr lang="en-US" sz="1600" dirty="0" err="1">
                  <a:solidFill>
                    <a:srgbClr val="0000FF"/>
                  </a:solidFill>
                  <a:latin typeface="Courier New" charset="0"/>
                </a:rPr>
                <a:t>pt(xc</a:t>
              </a:r>
              <a:r>
                <a:rPr lang="en-US" sz="1600" dirty="0">
                  <a:solidFill>
                    <a:srgbClr val="0000FF"/>
                  </a:solidFill>
                  <a:latin typeface="Courier New" charset="0"/>
                </a:rPr>
                <a:t>, </a:t>
              </a:r>
              <a:r>
                <a:rPr lang="en-US" sz="1600" dirty="0" err="1">
                  <a:solidFill>
                    <a:srgbClr val="0000FF"/>
                  </a:solidFill>
                  <a:latin typeface="Courier New" charset="0"/>
                </a:rPr>
                <a:t>yc</a:t>
              </a:r>
              <a:r>
                <a:rPr lang="en-US" sz="1600" dirty="0">
                  <a:solidFill>
                    <a:srgbClr val="0000FF"/>
                  </a:solidFill>
                  <a:latin typeface="Courier New" charset="0"/>
                </a:rPr>
                <a:t>);</a:t>
              </a:r>
            </a:p>
            <a:p>
              <a:r>
                <a:rPr lang="en-US" sz="1600" dirty="0">
                  <a:solidFill>
                    <a:srgbClr val="0000FF"/>
                  </a:solidFill>
                  <a:latin typeface="Courier New" charset="0"/>
                </a:rPr>
                <a:t> * ------------------------</a:t>
              </a:r>
            </a:p>
            <a:p>
              <a:r>
                <a:rPr lang="en-US" sz="1600" dirty="0">
                  <a:solidFill>
                    <a:srgbClr val="0000FF"/>
                  </a:solidFill>
                  <a:latin typeface="Courier New" charset="0"/>
                </a:rPr>
                <a:t> * Creates a Point object.  The default constructor sets the</a:t>
              </a:r>
            </a:p>
            <a:p>
              <a:r>
                <a:rPr lang="en-US" sz="1600" dirty="0">
                  <a:solidFill>
                    <a:srgbClr val="0000FF"/>
                  </a:solidFill>
                  <a:latin typeface="Courier New" charset="0"/>
                </a:rPr>
                <a:t> * coordinates to 0; the second form sets the coordinates to</a:t>
              </a:r>
            </a:p>
            <a:p>
              <a:r>
                <a:rPr lang="en-US" sz="1600" dirty="0">
                  <a:solidFill>
                    <a:srgbClr val="0000FF"/>
                  </a:solidFill>
                  <a:latin typeface="Courier New" charset="0"/>
                </a:rPr>
                <a:t> * </a:t>
              </a:r>
              <a:r>
                <a:rPr lang="en-US" sz="1600" dirty="0" err="1">
                  <a:solidFill>
                    <a:srgbClr val="0000FF"/>
                  </a:solidFill>
                  <a:latin typeface="Courier New" charset="0"/>
                </a:rPr>
                <a:t>xc</a:t>
              </a:r>
              <a:r>
                <a:rPr lang="en-US" sz="1600" dirty="0">
                  <a:solidFill>
                    <a:srgbClr val="0000FF"/>
                  </a:solidFill>
                  <a:latin typeface="Courier New" charset="0"/>
                </a:rPr>
                <a:t> and </a:t>
              </a:r>
              <a:r>
                <a:rPr lang="en-US" sz="1600" dirty="0" err="1">
                  <a:solidFill>
                    <a:srgbClr val="0000FF"/>
                  </a:solidFill>
                  <a:latin typeface="Courier New" charset="0"/>
                </a:rPr>
                <a:t>yc</a:t>
              </a:r>
              <a:r>
                <a:rPr lang="en-US" sz="1600" dirty="0">
                  <a:solidFill>
                    <a:srgbClr val="0000FF"/>
                  </a:solidFill>
                  <a:latin typeface="Courier New" charset="0"/>
                </a:rPr>
                <a:t>.</a:t>
              </a:r>
            </a:p>
            <a:p>
              <a:r>
                <a:rPr lang="en-US" sz="1600" dirty="0">
                  <a:solidFill>
                    <a:srgbClr val="0000FF"/>
                  </a:solidFill>
                  <a:latin typeface="Courier New" charset="0"/>
                </a:rPr>
                <a:t> */</a:t>
              </a:r>
            </a:p>
            <a:p>
              <a:endParaRPr lang="en-US" sz="1600" dirty="0">
                <a:solidFill>
                  <a:srgbClr val="000000"/>
                </a:solidFill>
                <a:latin typeface="Courier New" charset="0"/>
              </a:endParaRPr>
            </a:p>
            <a:p>
              <a:r>
                <a:rPr lang="en-US" sz="1600" dirty="0">
                  <a:solidFill>
                    <a:srgbClr val="000000"/>
                  </a:solidFill>
                  <a:latin typeface="Courier New" charset="0"/>
                </a:rPr>
                <a:t>   Point();</a:t>
              </a:r>
            </a:p>
            <a:p>
              <a:r>
                <a:rPr lang="en-US" sz="1600" dirty="0">
                  <a:solidFill>
                    <a:srgbClr val="000000"/>
                  </a:solidFill>
                  <a:latin typeface="Courier New" charset="0"/>
                </a:rPr>
                <a:t>   </a:t>
              </a:r>
              <a:r>
                <a:rPr lang="en-US" sz="1600" dirty="0" err="1">
                  <a:solidFill>
                    <a:srgbClr val="000000"/>
                  </a:solidFill>
                  <a:latin typeface="Courier New" charset="0"/>
                </a:rPr>
                <a:t>Point(int</a:t>
              </a:r>
              <a:r>
                <a:rPr lang="en-US" sz="1600" dirty="0">
                  <a:solidFill>
                    <a:srgbClr val="000000"/>
                  </a:solidFill>
                  <a:latin typeface="Courier New" charset="0"/>
                </a:rPr>
                <a:t> </a:t>
              </a:r>
              <a:r>
                <a:rPr lang="en-US" sz="1600" dirty="0" err="1">
                  <a:solidFill>
                    <a:srgbClr val="000000"/>
                  </a:solidFill>
                  <a:latin typeface="Courier New" charset="0"/>
                </a:rPr>
                <a:t>xc</a:t>
              </a: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yc</a:t>
              </a:r>
              <a:r>
                <a:rPr lang="en-US" sz="1600" dirty="0">
                  <a:solidFill>
                    <a:srgbClr val="000000"/>
                  </a:solidFill>
                  <a:latin typeface="Courier New" charset="0"/>
                </a:rPr>
                <a:t>);</a:t>
              </a:r>
            </a:p>
          </p:txBody>
        </p:sp>
      </p:grpSp>
      <p:sp>
        <p:nvSpPr>
          <p:cNvPr id="922631"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2632"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2633"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point.h</a:t>
            </a:r>
            <a:r>
              <a:rPr lang="en-US" sz="4000" dirty="0">
                <a:solidFill>
                  <a:srgbClr val="FF0000"/>
                </a:solidFill>
              </a:rPr>
              <a:t> Interface</a:t>
            </a:r>
          </a:p>
        </p:txBody>
      </p:sp>
      <p:sp>
        <p:nvSpPr>
          <p:cNvPr id="922634"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2627"/>
                                        </p:tgtEl>
                                        <p:attrNameLst>
                                          <p:attrName>ppt_x</p:attrName>
                                        </p:attrNameLst>
                                      </p:cBhvr>
                                      <p:tavLst>
                                        <p:tav tm="0">
                                          <p:val>
                                            <p:strVal val="ppt_x"/>
                                          </p:val>
                                        </p:tav>
                                        <p:tav tm="100000">
                                          <p:val>
                                            <p:strVal val="ppt_x"/>
                                          </p:val>
                                        </p:tav>
                                      </p:tavLst>
                                    </p:anim>
                                    <p:anim calcmode="lin" valueType="num">
                                      <p:cBhvr additive="base">
                                        <p:cTn id="7" dur="1000"/>
                                        <p:tgtEl>
                                          <p:spTgt spid="922627"/>
                                        </p:tgtEl>
                                        <p:attrNameLst>
                                          <p:attrName>ppt_y</p:attrName>
                                        </p:attrNameLst>
                                      </p:cBhvr>
                                      <p:tavLst>
                                        <p:tav tm="0">
                                          <p:val>
                                            <p:strVal val="ppt_y"/>
                                          </p:val>
                                        </p:tav>
                                        <p:tav tm="100000">
                                          <p:val>
                                            <p:strVal val="0-ppt_h/2"/>
                                          </p:val>
                                        </p:tav>
                                      </p:tavLst>
                                    </p:anim>
                                    <p:set>
                                      <p:cBhvr>
                                        <p:cTn id="8" dur="1" fill="hold">
                                          <p:stCondLst>
                                            <p:cond delay="999"/>
                                          </p:stCondLst>
                                        </p:cTn>
                                        <p:tgtEl>
                                          <p:spTgt spid="92262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6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From Client to Implementer</a:t>
            </a:r>
            <a:endParaRPr lang="en-US" dirty="0">
              <a:solidFill>
                <a:schemeClr val="tx1"/>
              </a:solidFill>
            </a:endParaRPr>
          </a:p>
        </p:txBody>
      </p:sp>
      <p:sp>
        <p:nvSpPr>
          <p:cNvPr id="889865" name="Rectangle 9"/>
          <p:cNvSpPr>
            <a:spLocks noGrp="1" noChangeAspect="1" noChangeArrowheads="1"/>
          </p:cNvSpPr>
          <p:nvPr>
            <p:ph type="body" idx="1"/>
          </p:nvPr>
        </p:nvSpPr>
        <p:spPr>
          <a:xfrm>
            <a:off x="450850" y="1219200"/>
            <a:ext cx="8235950" cy="4495800"/>
          </a:xfrm>
          <a:noFill/>
          <a:ln/>
        </p:spPr>
        <p:txBody>
          <a:bodyPr/>
          <a:lstStyle/>
          <a:p>
            <a:pPr>
              <a:lnSpc>
                <a:spcPct val="85000"/>
              </a:lnSpc>
              <a:spcBef>
                <a:spcPct val="0"/>
              </a:spcBef>
              <a:spcAft>
                <a:spcPts val="1200"/>
              </a:spcAft>
            </a:pPr>
            <a:r>
              <a:rPr lang="en-US" altLang="zh-CN" sz="2400" dirty="0"/>
              <a:t>Libraries can be viewed from two perspectives.  Code that uses a library is called a </a:t>
            </a:r>
            <a:r>
              <a:rPr lang="en-US" altLang="zh-CN" sz="2400" i="1" dirty="0">
                <a:solidFill>
                  <a:srgbClr val="FF0000"/>
                </a:solidFill>
              </a:rPr>
              <a:t>client</a:t>
            </a:r>
            <a:r>
              <a:rPr lang="en-US" altLang="zh-CN" sz="2400" i="1" dirty="0"/>
              <a:t>.</a:t>
            </a:r>
            <a:r>
              <a:rPr lang="en-US" altLang="zh-CN" sz="2400" dirty="0"/>
              <a:t>  The code for the library itself is called the </a:t>
            </a:r>
            <a:r>
              <a:rPr lang="en-US" altLang="zh-CN" sz="2400" i="1" dirty="0">
                <a:solidFill>
                  <a:srgbClr val="FF0000"/>
                </a:solidFill>
              </a:rPr>
              <a:t>implementation</a:t>
            </a:r>
            <a:r>
              <a:rPr lang="en-US" altLang="zh-CN" sz="2400" i="1" dirty="0"/>
              <a:t>.</a:t>
            </a:r>
            <a:endParaRPr lang="en-US" altLang="zh-CN" sz="2400" dirty="0"/>
          </a:p>
          <a:p>
            <a:pPr>
              <a:lnSpc>
                <a:spcPct val="85000"/>
              </a:lnSpc>
              <a:spcBef>
                <a:spcPct val="0"/>
              </a:spcBef>
              <a:spcAft>
                <a:spcPts val="1200"/>
              </a:spcAft>
            </a:pPr>
            <a:r>
              <a:rPr lang="en-US" altLang="zh-CN" sz="2400" dirty="0"/>
              <a:t>Consequently, a programmer who calls functions provided by a library is also called a </a:t>
            </a:r>
            <a:r>
              <a:rPr lang="en-US" altLang="zh-CN" sz="2400" i="1" dirty="0">
                <a:solidFill>
                  <a:srgbClr val="FF0000"/>
                </a:solidFill>
              </a:rPr>
              <a:t>client</a:t>
            </a:r>
            <a:r>
              <a:rPr lang="en-US" altLang="zh-CN" sz="2400" dirty="0"/>
              <a:t> of that library.  A programmer who implements a library is called an </a:t>
            </a:r>
            <a:r>
              <a:rPr lang="en-US" altLang="zh-CN" sz="2400" i="1" dirty="0">
                <a:solidFill>
                  <a:srgbClr val="FF0000"/>
                </a:solidFill>
              </a:rPr>
              <a:t>implementer</a:t>
            </a:r>
            <a:r>
              <a:rPr lang="en-US" altLang="zh-CN" sz="2400" dirty="0"/>
              <a:t>.  </a:t>
            </a:r>
          </a:p>
          <a:p>
            <a:pPr>
              <a:lnSpc>
                <a:spcPct val="85000"/>
              </a:lnSpc>
              <a:spcBef>
                <a:spcPct val="0"/>
              </a:spcBef>
              <a:spcAft>
                <a:spcPts val="1200"/>
              </a:spcAft>
            </a:pPr>
            <a:r>
              <a:rPr lang="en-US" altLang="zh-CN" sz="2400" dirty="0"/>
              <a:t>As we go through the chapters in this book, you will have a chance to look at several libraries (e.g., the collection classes) from both of these perspectives, first as a client and later as an implementer.</a:t>
            </a:r>
          </a:p>
          <a:p>
            <a:pPr>
              <a:lnSpc>
                <a:spcPct val="85000"/>
              </a:lnSpc>
              <a:spcBef>
                <a:spcPct val="0"/>
              </a:spcBef>
              <a:spcAft>
                <a:spcPts val="1200"/>
              </a:spcAft>
            </a:pPr>
            <a:r>
              <a:rPr lang="en-US" altLang="zh-CN" sz="2400" dirty="0"/>
              <a:t>We will now switch from a client’s perspective to an implementer’s.</a:t>
            </a:r>
          </a:p>
        </p:txBody>
      </p:sp>
    </p:spTree>
    <p:extLst>
      <p:ext uri="{BB962C8B-B14F-4D97-AF65-F5344CB8AC3E}">
        <p14:creationId xmlns:p14="http://schemas.microsoft.com/office/powerpoint/2010/main" val="2489675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986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8986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8986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67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6723" name="Text Box 3"/>
          <p:cNvSpPr txBox="1">
            <a:spLocks noChangeArrowheads="1"/>
          </p:cNvSpPr>
          <p:nvPr/>
        </p:nvSpPr>
        <p:spPr bwMode="auto">
          <a:xfrm>
            <a:off x="373063" y="1193800"/>
            <a:ext cx="8440737" cy="3046988"/>
          </a:xfrm>
          <a:prstGeom prst="rect">
            <a:avLst/>
          </a:prstGeom>
          <a:noFill/>
          <a:ln w="9525">
            <a:noFill/>
            <a:miter lim="800000"/>
            <a:headEnd/>
            <a:tailEnd/>
          </a:ln>
          <a:effectLst/>
        </p:spPr>
        <p:txBody>
          <a:bodyPr>
            <a:prstTxWarp prst="textNoShape">
              <a:avLst/>
            </a:prstTxWarp>
            <a:spAutoFit/>
          </a:bodyPr>
          <a:lstStyle/>
          <a:p>
            <a:r>
              <a:rPr lang="en-US" sz="1600" dirty="0">
                <a:solidFill>
                  <a:srgbClr val="0000FF"/>
                </a:solidFill>
                <a:latin typeface="Courier New" charset="0"/>
              </a:rPr>
              <a:t>/*</a:t>
            </a:r>
          </a:p>
          <a:p>
            <a:r>
              <a:rPr lang="en-US" sz="1600" dirty="0">
                <a:solidFill>
                  <a:srgbClr val="0000FF"/>
                </a:solidFill>
                <a:latin typeface="Courier New" charset="0"/>
              </a:rPr>
              <a:t> * Constructor: Point</a:t>
            </a:r>
          </a:p>
          <a:p>
            <a:r>
              <a:rPr lang="en-US" sz="1600" dirty="0">
                <a:solidFill>
                  <a:srgbClr val="0000FF"/>
                </a:solidFill>
                <a:latin typeface="Courier New" charset="0"/>
              </a:rPr>
              <a:t> * Usage: Point origin;</a:t>
            </a:r>
          </a:p>
          <a:p>
            <a:r>
              <a:rPr lang="en-US" sz="1600" dirty="0">
                <a:solidFill>
                  <a:srgbClr val="0000FF"/>
                </a:solidFill>
                <a:latin typeface="Courier New" charset="0"/>
              </a:rPr>
              <a:t> *        Point </a:t>
            </a:r>
            <a:r>
              <a:rPr lang="en-US" sz="1600" dirty="0" err="1">
                <a:solidFill>
                  <a:srgbClr val="0000FF"/>
                </a:solidFill>
                <a:latin typeface="Courier New" charset="0"/>
              </a:rPr>
              <a:t>pt(xc</a:t>
            </a:r>
            <a:r>
              <a:rPr lang="en-US" sz="1600" dirty="0">
                <a:solidFill>
                  <a:srgbClr val="0000FF"/>
                </a:solidFill>
                <a:latin typeface="Courier New" charset="0"/>
              </a:rPr>
              <a:t>, </a:t>
            </a:r>
            <a:r>
              <a:rPr lang="en-US" sz="1600" dirty="0" err="1">
                <a:solidFill>
                  <a:srgbClr val="0000FF"/>
                </a:solidFill>
                <a:latin typeface="Courier New" charset="0"/>
              </a:rPr>
              <a:t>yc</a:t>
            </a:r>
            <a:r>
              <a:rPr lang="en-US" sz="1600" dirty="0">
                <a:solidFill>
                  <a:srgbClr val="0000FF"/>
                </a:solidFill>
                <a:latin typeface="Courier New" charset="0"/>
              </a:rPr>
              <a:t>);</a:t>
            </a:r>
          </a:p>
          <a:p>
            <a:r>
              <a:rPr lang="en-US" sz="1600" dirty="0">
                <a:solidFill>
                  <a:srgbClr val="0000FF"/>
                </a:solidFill>
                <a:latin typeface="Courier New" charset="0"/>
              </a:rPr>
              <a:t> * ------------------------</a:t>
            </a:r>
          </a:p>
          <a:p>
            <a:r>
              <a:rPr lang="en-US" sz="1600" dirty="0">
                <a:solidFill>
                  <a:srgbClr val="0000FF"/>
                </a:solidFill>
                <a:latin typeface="Courier New" charset="0"/>
              </a:rPr>
              <a:t> * Creates a Point object.  The default constructor sets the</a:t>
            </a:r>
          </a:p>
          <a:p>
            <a:r>
              <a:rPr lang="en-US" sz="1600" dirty="0">
                <a:solidFill>
                  <a:srgbClr val="0000FF"/>
                </a:solidFill>
                <a:latin typeface="Courier New" charset="0"/>
              </a:rPr>
              <a:t> * coordinates to 0; the second form sets the coordinates to</a:t>
            </a:r>
          </a:p>
          <a:p>
            <a:r>
              <a:rPr lang="en-US" sz="1600" dirty="0">
                <a:solidFill>
                  <a:srgbClr val="0000FF"/>
                </a:solidFill>
                <a:latin typeface="Courier New" charset="0"/>
              </a:rPr>
              <a:t> * </a:t>
            </a:r>
            <a:r>
              <a:rPr lang="en-US" sz="1600" dirty="0" err="1">
                <a:solidFill>
                  <a:srgbClr val="0000FF"/>
                </a:solidFill>
                <a:latin typeface="Courier New" charset="0"/>
              </a:rPr>
              <a:t>xc</a:t>
            </a:r>
            <a:r>
              <a:rPr lang="en-US" sz="1600" dirty="0">
                <a:solidFill>
                  <a:srgbClr val="0000FF"/>
                </a:solidFill>
                <a:latin typeface="Courier New" charset="0"/>
              </a:rPr>
              <a:t> and </a:t>
            </a:r>
            <a:r>
              <a:rPr lang="en-US" sz="1600" dirty="0" err="1">
                <a:solidFill>
                  <a:srgbClr val="0000FF"/>
                </a:solidFill>
                <a:latin typeface="Courier New" charset="0"/>
              </a:rPr>
              <a:t>yc</a:t>
            </a:r>
            <a:r>
              <a:rPr lang="en-US" sz="1600" dirty="0">
                <a:solidFill>
                  <a:srgbClr val="0000FF"/>
                </a:solidFill>
                <a:latin typeface="Courier New" charset="0"/>
              </a:rPr>
              <a:t>.</a:t>
            </a:r>
          </a:p>
          <a:p>
            <a:r>
              <a:rPr lang="en-US" sz="1600" dirty="0">
                <a:solidFill>
                  <a:srgbClr val="0000FF"/>
                </a:solidFill>
                <a:latin typeface="Courier New" charset="0"/>
              </a:rPr>
              <a:t> */</a:t>
            </a:r>
          </a:p>
          <a:p>
            <a:endParaRPr lang="en-US" sz="1600" dirty="0">
              <a:solidFill>
                <a:srgbClr val="000000"/>
              </a:solidFill>
              <a:latin typeface="Courier New" charset="0"/>
            </a:endParaRPr>
          </a:p>
          <a:p>
            <a:r>
              <a:rPr lang="en-US" sz="1600" dirty="0">
                <a:solidFill>
                  <a:srgbClr val="000000"/>
                </a:solidFill>
                <a:latin typeface="Courier New" charset="0"/>
              </a:rPr>
              <a:t>   Point();</a:t>
            </a:r>
          </a:p>
          <a:p>
            <a:r>
              <a:rPr lang="en-US" sz="1600" dirty="0">
                <a:solidFill>
                  <a:srgbClr val="000000"/>
                </a:solidFill>
                <a:latin typeface="Courier New" charset="0"/>
              </a:rPr>
              <a:t>   </a:t>
            </a:r>
            <a:r>
              <a:rPr lang="en-US" sz="1600" dirty="0" err="1">
                <a:solidFill>
                  <a:srgbClr val="000000"/>
                </a:solidFill>
                <a:latin typeface="Courier New" charset="0"/>
              </a:rPr>
              <a:t>Point(int</a:t>
            </a:r>
            <a:r>
              <a:rPr lang="en-US" sz="1600" dirty="0">
                <a:solidFill>
                  <a:srgbClr val="000000"/>
                </a:solidFill>
                <a:latin typeface="Courier New" charset="0"/>
              </a:rPr>
              <a:t> </a:t>
            </a:r>
            <a:r>
              <a:rPr lang="en-US" sz="1600" dirty="0" err="1">
                <a:solidFill>
                  <a:srgbClr val="000000"/>
                </a:solidFill>
                <a:latin typeface="Courier New" charset="0"/>
              </a:rPr>
              <a:t>xc</a:t>
            </a: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yc</a:t>
            </a:r>
            <a:r>
              <a:rPr lang="en-US" sz="1600" dirty="0">
                <a:solidFill>
                  <a:srgbClr val="000000"/>
                </a:solidFill>
                <a:latin typeface="Courier New" charset="0"/>
              </a:rPr>
              <a:t>);</a:t>
            </a:r>
          </a:p>
        </p:txBody>
      </p:sp>
      <p:grpSp>
        <p:nvGrpSpPr>
          <p:cNvPr id="2" name="Group 4"/>
          <p:cNvGrpSpPr>
            <a:grpSpLocks/>
          </p:cNvGrpSpPr>
          <p:nvPr/>
        </p:nvGrpSpPr>
        <p:grpSpPr bwMode="auto">
          <a:xfrm>
            <a:off x="355600" y="1143000"/>
            <a:ext cx="8559067" cy="5257800"/>
            <a:chOff x="240" y="720"/>
            <a:chExt cx="5320" cy="3312"/>
          </a:xfrm>
        </p:grpSpPr>
        <p:sp>
          <p:nvSpPr>
            <p:cNvPr id="92672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6" name="Text Box 6"/>
            <p:cNvSpPr txBox="1">
              <a:spLocks noChangeArrowheads="1"/>
            </p:cNvSpPr>
            <p:nvPr/>
          </p:nvSpPr>
          <p:spPr bwMode="auto">
            <a:xfrm>
              <a:off x="251" y="752"/>
              <a:ext cx="5309" cy="3160"/>
            </a:xfrm>
            <a:prstGeom prst="rect">
              <a:avLst/>
            </a:prstGeom>
            <a:noFill/>
            <a:ln w="9525">
              <a:noFill/>
              <a:miter lim="800000"/>
              <a:headEnd/>
              <a:tailEnd/>
            </a:ln>
            <a:effectLst/>
          </p:spPr>
          <p:txBody>
            <a:bodyPr wrap="square">
              <a:prstTxWarp prst="textNoShape">
                <a:avLst/>
              </a:prstTxWarp>
              <a:spAutoFit/>
            </a:bodyPr>
            <a:lstStyle/>
            <a:p>
              <a:r>
                <a:rPr lang="en-US" sz="1600" dirty="0">
                  <a:solidFill>
                    <a:srgbClr val="0000FF"/>
                  </a:solidFill>
                  <a:latin typeface="Courier New" charset="0"/>
                </a:rPr>
                <a:t>/*</a:t>
              </a:r>
            </a:p>
            <a:p>
              <a:r>
                <a:rPr lang="en-US" sz="1600" dirty="0">
                  <a:solidFill>
                    <a:srgbClr val="0000FF"/>
                  </a:solidFill>
                  <a:latin typeface="Courier New" charset="0"/>
                </a:rPr>
                <a:t> * Methods: </a:t>
              </a:r>
              <a:r>
                <a:rPr lang="en-US" sz="1600" dirty="0" err="1">
                  <a:solidFill>
                    <a:srgbClr val="0000FF"/>
                  </a:solidFill>
                  <a:latin typeface="Courier New" charset="0"/>
                </a:rPr>
                <a:t>getX</a:t>
              </a:r>
              <a:r>
                <a:rPr lang="en-US" sz="1600" dirty="0">
                  <a:solidFill>
                    <a:srgbClr val="0000FF"/>
                  </a:solidFill>
                  <a:latin typeface="Courier New" charset="0"/>
                </a:rPr>
                <a:t>, </a:t>
              </a:r>
              <a:r>
                <a:rPr lang="en-US" sz="1600" dirty="0" err="1">
                  <a:solidFill>
                    <a:srgbClr val="0000FF"/>
                  </a:solidFill>
                  <a:latin typeface="Courier New" charset="0"/>
                </a:rPr>
                <a:t>getY</a:t>
              </a:r>
              <a:endParaRPr lang="en-US" sz="1600" dirty="0">
                <a:solidFill>
                  <a:srgbClr val="0000FF"/>
                </a:solidFill>
                <a:latin typeface="Courier New" charset="0"/>
              </a:endParaRPr>
            </a:p>
            <a:p>
              <a:r>
                <a:rPr lang="en-US" sz="1600" dirty="0">
                  <a:solidFill>
                    <a:srgbClr val="0000FF"/>
                  </a:solidFill>
                  <a:latin typeface="Courier New" charset="0"/>
                </a:rPr>
                <a:t> * Usage: </a:t>
              </a:r>
              <a:r>
                <a:rPr lang="en-US" sz="1600" dirty="0" err="1">
                  <a:solidFill>
                    <a:srgbClr val="0000FF"/>
                  </a:solidFill>
                  <a:latin typeface="Courier New" charset="0"/>
                </a:rPr>
                <a:t>int</a:t>
              </a:r>
              <a:r>
                <a:rPr lang="en-US" sz="1600" dirty="0">
                  <a:solidFill>
                    <a:srgbClr val="0000FF"/>
                  </a:solidFill>
                  <a:latin typeface="Courier New" charset="0"/>
                </a:rPr>
                <a:t> </a:t>
              </a:r>
              <a:r>
                <a:rPr lang="en-US" sz="1600" dirty="0" err="1">
                  <a:solidFill>
                    <a:srgbClr val="0000FF"/>
                  </a:solidFill>
                  <a:latin typeface="Courier New" charset="0"/>
                </a:rPr>
                <a:t>x</a:t>
              </a:r>
              <a:r>
                <a:rPr lang="en-US" sz="1600" dirty="0">
                  <a:solidFill>
                    <a:srgbClr val="0000FF"/>
                  </a:solidFill>
                  <a:latin typeface="Courier New" charset="0"/>
                </a:rPr>
                <a:t> = </a:t>
              </a:r>
              <a:r>
                <a:rPr lang="en-US" sz="1600" dirty="0" err="1">
                  <a:solidFill>
                    <a:srgbClr val="0000FF"/>
                  </a:solidFill>
                  <a:latin typeface="Courier New" charset="0"/>
                </a:rPr>
                <a:t>pt.getX</a:t>
              </a:r>
              <a:r>
                <a:rPr lang="en-US" sz="1600" dirty="0">
                  <a:solidFill>
                    <a:srgbClr val="0000FF"/>
                  </a:solidFill>
                  <a:latin typeface="Courier New" charset="0"/>
                </a:rPr>
                <a:t>();</a:t>
              </a:r>
            </a:p>
            <a:p>
              <a:r>
                <a:rPr lang="en-US" sz="1600" dirty="0">
                  <a:solidFill>
                    <a:srgbClr val="0000FF"/>
                  </a:solidFill>
                  <a:latin typeface="Courier New" charset="0"/>
                </a:rPr>
                <a:t> *        </a:t>
              </a:r>
              <a:r>
                <a:rPr lang="en-US" sz="1600" dirty="0" err="1">
                  <a:solidFill>
                    <a:srgbClr val="0000FF"/>
                  </a:solidFill>
                  <a:latin typeface="Courier New" charset="0"/>
                </a:rPr>
                <a:t>int</a:t>
              </a:r>
              <a:r>
                <a:rPr lang="en-US" sz="1600" dirty="0">
                  <a:solidFill>
                    <a:srgbClr val="0000FF"/>
                  </a:solidFill>
                  <a:latin typeface="Courier New" charset="0"/>
                </a:rPr>
                <a:t> </a:t>
              </a:r>
              <a:r>
                <a:rPr lang="en-US" sz="1600" dirty="0" err="1">
                  <a:solidFill>
                    <a:srgbClr val="0000FF"/>
                  </a:solidFill>
                  <a:latin typeface="Courier New" charset="0"/>
                </a:rPr>
                <a:t>y</a:t>
              </a:r>
              <a:r>
                <a:rPr lang="en-US" sz="1600" dirty="0">
                  <a:solidFill>
                    <a:srgbClr val="0000FF"/>
                  </a:solidFill>
                  <a:latin typeface="Courier New" charset="0"/>
                </a:rPr>
                <a:t> = </a:t>
              </a:r>
              <a:r>
                <a:rPr lang="en-US" sz="1600" dirty="0" err="1">
                  <a:solidFill>
                    <a:srgbClr val="0000FF"/>
                  </a:solidFill>
                  <a:latin typeface="Courier New" charset="0"/>
                </a:rPr>
                <a:t>pt.getY</a:t>
              </a:r>
              <a:r>
                <a:rPr lang="en-US" sz="1600" dirty="0">
                  <a:solidFill>
                    <a:srgbClr val="0000FF"/>
                  </a:solidFill>
                  <a:latin typeface="Courier New" charset="0"/>
                </a:rPr>
                <a:t>();</a:t>
              </a:r>
            </a:p>
            <a:p>
              <a:r>
                <a:rPr lang="en-US" sz="1600" dirty="0">
                  <a:solidFill>
                    <a:srgbClr val="0000FF"/>
                  </a:solidFill>
                  <a:latin typeface="Courier New" charset="0"/>
                </a:rPr>
                <a:t> * -------------------------</a:t>
              </a:r>
            </a:p>
            <a:p>
              <a:r>
                <a:rPr lang="en-US" sz="1600" dirty="0">
                  <a:solidFill>
                    <a:srgbClr val="0000FF"/>
                  </a:solidFill>
                  <a:latin typeface="Courier New" charset="0"/>
                </a:rPr>
                <a:t> * These methods returns the </a:t>
              </a:r>
              <a:r>
                <a:rPr lang="en-US" sz="1600" dirty="0" err="1">
                  <a:solidFill>
                    <a:srgbClr val="0000FF"/>
                  </a:solidFill>
                  <a:latin typeface="Courier New" charset="0"/>
                </a:rPr>
                <a:t>x</a:t>
              </a:r>
              <a:r>
                <a:rPr lang="en-US" sz="1600" dirty="0">
                  <a:solidFill>
                    <a:srgbClr val="0000FF"/>
                  </a:solidFill>
                  <a:latin typeface="Courier New" charset="0"/>
                </a:rPr>
                <a:t> and </a:t>
              </a:r>
              <a:r>
                <a:rPr lang="en-US" sz="1600" dirty="0" err="1">
                  <a:solidFill>
                    <a:srgbClr val="0000FF"/>
                  </a:solidFill>
                  <a:latin typeface="Courier New" charset="0"/>
                </a:rPr>
                <a:t>y</a:t>
              </a:r>
              <a:r>
                <a:rPr lang="en-US" sz="1600" dirty="0">
                  <a:solidFill>
                    <a:srgbClr val="0000FF"/>
                  </a:solidFill>
                  <a:latin typeface="Courier New" charset="0"/>
                </a:rPr>
                <a:t> coordinates of the point.</a:t>
              </a:r>
            </a:p>
            <a:p>
              <a:r>
                <a:rPr lang="en-US" sz="1600" dirty="0">
                  <a:solidFill>
                    <a:srgbClr val="0000FF"/>
                  </a:solidFill>
                  <a:latin typeface="Courier New" charset="0"/>
                </a:rPr>
                <a:t> */</a:t>
              </a:r>
            </a:p>
            <a:p>
              <a:endParaRPr lang="en-US" sz="1600" dirty="0">
                <a:solidFill>
                  <a:srgbClr val="000000"/>
                </a:solidFill>
                <a:latin typeface="Courier New" charset="0"/>
              </a:endParaRPr>
            </a:p>
            <a:p>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getX</a:t>
              </a:r>
              <a:r>
                <a:rPr lang="en-US" sz="1600" dirty="0">
                  <a:solidFill>
                    <a:srgbClr val="000000"/>
                  </a:solidFill>
                  <a:latin typeface="Courier New" charset="0"/>
                </a:rPr>
                <a:t>();</a:t>
              </a:r>
            </a:p>
            <a:p>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getY</a:t>
              </a:r>
              <a:r>
                <a:rPr lang="en-US" sz="1600" dirty="0">
                  <a:solidFill>
                    <a:srgbClr val="000000"/>
                  </a:solidFill>
                  <a:latin typeface="Courier New" charset="0"/>
                </a:rPr>
                <a:t>();</a:t>
              </a:r>
            </a:p>
            <a:p>
              <a:endParaRPr lang="en-US" sz="1600" dirty="0">
                <a:solidFill>
                  <a:srgbClr val="000000"/>
                </a:solidFill>
                <a:latin typeface="Courier New" charset="0"/>
              </a:endParaRPr>
            </a:p>
            <a:p>
              <a:r>
                <a:rPr lang="en-US" sz="1600" dirty="0">
                  <a:solidFill>
                    <a:srgbClr val="0000FF"/>
                  </a:solidFill>
                  <a:latin typeface="Courier New" charset="0"/>
                </a:rPr>
                <a:t>/*</a:t>
              </a:r>
            </a:p>
            <a:p>
              <a:r>
                <a:rPr lang="en-US" sz="1600" dirty="0">
                  <a:solidFill>
                    <a:srgbClr val="0000FF"/>
                  </a:solidFill>
                  <a:latin typeface="Courier New" charset="0"/>
                </a:rPr>
                <a:t> * Method: </a:t>
              </a:r>
              <a:r>
                <a:rPr lang="en-US" sz="1600" dirty="0" err="1">
                  <a:solidFill>
                    <a:srgbClr val="0000FF"/>
                  </a:solidFill>
                  <a:latin typeface="Courier New" charset="0"/>
                </a:rPr>
                <a:t>toString</a:t>
              </a:r>
              <a:endParaRPr lang="en-US" sz="1600" dirty="0">
                <a:solidFill>
                  <a:srgbClr val="0000FF"/>
                </a:solidFill>
                <a:latin typeface="Courier New" charset="0"/>
              </a:endParaRPr>
            </a:p>
            <a:p>
              <a:r>
                <a:rPr lang="en-US" sz="1600" dirty="0">
                  <a:solidFill>
                    <a:srgbClr val="0000FF"/>
                  </a:solidFill>
                  <a:latin typeface="Courier New" charset="0"/>
                </a:rPr>
                <a:t> * Usage: string </a:t>
              </a:r>
              <a:r>
                <a:rPr lang="en-US" sz="1600" dirty="0" err="1">
                  <a:solidFill>
                    <a:srgbClr val="0000FF"/>
                  </a:solidFill>
                  <a:latin typeface="Courier New" charset="0"/>
                </a:rPr>
                <a:t>str</a:t>
              </a:r>
              <a:r>
                <a:rPr lang="en-US" sz="1600" dirty="0">
                  <a:solidFill>
                    <a:srgbClr val="0000FF"/>
                  </a:solidFill>
                  <a:latin typeface="Courier New" charset="0"/>
                </a:rPr>
                <a:t> = </a:t>
              </a:r>
              <a:r>
                <a:rPr lang="en-US" sz="1600" dirty="0" err="1">
                  <a:solidFill>
                    <a:srgbClr val="0000FF"/>
                  </a:solidFill>
                  <a:latin typeface="Courier New" charset="0"/>
                </a:rPr>
                <a:t>pt.toString</a:t>
              </a:r>
              <a:r>
                <a:rPr lang="en-US" sz="1600" dirty="0">
                  <a:solidFill>
                    <a:srgbClr val="0000FF"/>
                  </a:solidFill>
                  <a:latin typeface="Courier New" charset="0"/>
                </a:rPr>
                <a:t>();</a:t>
              </a:r>
            </a:p>
            <a:p>
              <a:r>
                <a:rPr lang="en-US" sz="1600" dirty="0">
                  <a:solidFill>
                    <a:srgbClr val="0000FF"/>
                  </a:solidFill>
                  <a:latin typeface="Courier New" charset="0"/>
                </a:rPr>
                <a:t> * ----------------------------------</a:t>
              </a:r>
            </a:p>
            <a:p>
              <a:r>
                <a:rPr lang="en-US" sz="1600" dirty="0">
                  <a:solidFill>
                    <a:srgbClr val="0000FF"/>
                  </a:solidFill>
                  <a:latin typeface="Courier New" charset="0"/>
                </a:rPr>
                <a:t> * Returns a string representation of the Point in the form "(</a:t>
              </a:r>
              <a:r>
                <a:rPr lang="en-US" sz="1600" dirty="0" err="1">
                  <a:solidFill>
                    <a:srgbClr val="0000FF"/>
                  </a:solidFill>
                  <a:latin typeface="Courier New" charset="0"/>
                </a:rPr>
                <a:t>x,y</a:t>
              </a:r>
              <a:r>
                <a:rPr lang="en-US" sz="1600" dirty="0">
                  <a:solidFill>
                    <a:srgbClr val="0000FF"/>
                  </a:solidFill>
                  <a:latin typeface="Courier New" charset="0"/>
                </a:rPr>
                <a:t>)".</a:t>
              </a:r>
            </a:p>
            <a:p>
              <a:r>
                <a:rPr lang="en-US" sz="1600" dirty="0">
                  <a:solidFill>
                    <a:srgbClr val="0000FF"/>
                  </a:solidFill>
                  <a:latin typeface="Courier New" charset="0"/>
                </a:rPr>
                <a:t> * E.g., </a:t>
              </a:r>
              <a:r>
                <a:rPr lang="en-US" altLang="zh-CN" sz="1600" dirty="0">
                  <a:solidFill>
                    <a:srgbClr val="FF0000"/>
                  </a:solidFill>
                  <a:latin typeface="Courier New" charset="0"/>
                </a:rPr>
                <a:t>cout &lt;&lt; "</a:t>
              </a:r>
              <a:r>
                <a:rPr lang="en-US" altLang="zh-CN" sz="1600" dirty="0" err="1">
                  <a:solidFill>
                    <a:srgbClr val="FF0000"/>
                  </a:solidFill>
                  <a:latin typeface="Courier New" charset="0"/>
                </a:rPr>
                <a:t>pt</a:t>
              </a:r>
              <a:r>
                <a:rPr lang="en-US" altLang="zh-CN" sz="1600" dirty="0">
                  <a:solidFill>
                    <a:srgbClr val="FF0000"/>
                  </a:solidFill>
                  <a:latin typeface="Courier New" charset="0"/>
                </a:rPr>
                <a:t> = " &lt;&lt; </a:t>
              </a:r>
              <a:r>
                <a:rPr lang="en-US" altLang="zh-CN" sz="1600" dirty="0" err="1">
                  <a:solidFill>
                    <a:srgbClr val="FF0000"/>
                  </a:solidFill>
                  <a:latin typeface="Courier New" charset="0"/>
                </a:rPr>
                <a:t>pt.toString</a:t>
              </a:r>
              <a:r>
                <a:rPr lang="en-US" altLang="zh-CN" sz="1600" dirty="0">
                  <a:solidFill>
                    <a:srgbClr val="FF0000"/>
                  </a:solidFill>
                  <a:latin typeface="Courier New" charset="0"/>
                </a:rPr>
                <a:t>() &lt;&lt; </a:t>
              </a:r>
              <a:r>
                <a:rPr lang="en-US" altLang="zh-CN" sz="1600" dirty="0" err="1">
                  <a:solidFill>
                    <a:srgbClr val="FF0000"/>
                  </a:solidFill>
                  <a:latin typeface="Courier New" charset="0"/>
                </a:rPr>
                <a:t>endl</a:t>
              </a:r>
              <a:r>
                <a:rPr lang="en-US" altLang="zh-CN" sz="1600" dirty="0">
                  <a:solidFill>
                    <a:srgbClr val="FF0000"/>
                  </a:solidFill>
                  <a:latin typeface="Courier New" charset="0"/>
                </a:rPr>
                <a:t>;</a:t>
              </a:r>
              <a:endParaRPr lang="en-US" sz="1600" dirty="0">
                <a:solidFill>
                  <a:srgbClr val="FF0000"/>
                </a:solidFill>
                <a:latin typeface="Courier New" charset="0"/>
              </a:endParaRPr>
            </a:p>
            <a:p>
              <a:r>
                <a:rPr lang="en-US" sz="1600" dirty="0">
                  <a:solidFill>
                    <a:srgbClr val="0000FF"/>
                  </a:solidFill>
                  <a:latin typeface="Courier New" charset="0"/>
                </a:rPr>
                <a:t> */</a:t>
              </a:r>
            </a:p>
            <a:p>
              <a:endParaRPr lang="en-US" sz="1600" dirty="0">
                <a:solidFill>
                  <a:srgbClr val="000000"/>
                </a:solidFill>
                <a:latin typeface="Courier New" charset="0"/>
              </a:endParaRPr>
            </a:p>
            <a:p>
              <a:r>
                <a:rPr lang="en-US" sz="1600" dirty="0">
                  <a:solidFill>
                    <a:srgbClr val="000000"/>
                  </a:solidFill>
                  <a:latin typeface="Courier New" charset="0"/>
                </a:rPr>
                <a:t>   </a:t>
              </a:r>
              <a:r>
                <a:rPr lang="en-US" sz="1600" dirty="0" err="1">
                  <a:solidFill>
                    <a:srgbClr val="000000"/>
                  </a:solidFill>
                  <a:latin typeface="Courier New" charset="0"/>
                </a:rPr>
                <a:t>std</a:t>
              </a:r>
              <a:r>
                <a:rPr lang="en-US" sz="1600" dirty="0">
                  <a:solidFill>
                    <a:srgbClr val="000000"/>
                  </a:solidFill>
                  <a:latin typeface="Courier New" charset="0"/>
                </a:rPr>
                <a:t>::string </a:t>
              </a:r>
              <a:r>
                <a:rPr lang="en-US" sz="1600" dirty="0" err="1">
                  <a:solidFill>
                    <a:srgbClr val="000000"/>
                  </a:solidFill>
                  <a:latin typeface="Courier New" charset="0"/>
                </a:rPr>
                <a:t>toString</a:t>
              </a:r>
              <a:r>
                <a:rPr lang="en-US" sz="1600" dirty="0">
                  <a:solidFill>
                    <a:srgbClr val="000000"/>
                  </a:solidFill>
                  <a:latin typeface="Courier New" charset="0"/>
                </a:rPr>
                <a:t>();</a:t>
              </a:r>
              <a:endParaRPr lang="en-US" sz="1600" dirty="0">
                <a:solidFill>
                  <a:srgbClr val="0000FF"/>
                </a:solidFill>
                <a:latin typeface="Courier New" charset="0"/>
              </a:endParaRPr>
            </a:p>
          </p:txBody>
        </p:sp>
      </p:grpSp>
      <p:sp>
        <p:nvSpPr>
          <p:cNvPr id="92672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9"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point.h</a:t>
            </a:r>
            <a:r>
              <a:rPr lang="en-US" sz="4000" dirty="0">
                <a:solidFill>
                  <a:srgbClr val="FF0000"/>
                </a:solidFill>
              </a:rPr>
              <a:t> Interface</a:t>
            </a:r>
          </a:p>
        </p:txBody>
      </p:sp>
      <p:sp>
        <p:nvSpPr>
          <p:cNvPr id="92673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6723"/>
                                        </p:tgtEl>
                                        <p:attrNameLst>
                                          <p:attrName>ppt_x</p:attrName>
                                        </p:attrNameLst>
                                      </p:cBhvr>
                                      <p:tavLst>
                                        <p:tav tm="0">
                                          <p:val>
                                            <p:strVal val="ppt_x"/>
                                          </p:val>
                                        </p:tav>
                                        <p:tav tm="100000">
                                          <p:val>
                                            <p:strVal val="ppt_x"/>
                                          </p:val>
                                        </p:tav>
                                      </p:tavLst>
                                    </p:anim>
                                    <p:anim calcmode="lin" valueType="num">
                                      <p:cBhvr additive="base">
                                        <p:cTn id="7" dur="1000"/>
                                        <p:tgtEl>
                                          <p:spTgt spid="926723"/>
                                        </p:tgtEl>
                                        <p:attrNameLst>
                                          <p:attrName>ppt_y</p:attrName>
                                        </p:attrNameLst>
                                      </p:cBhvr>
                                      <p:tavLst>
                                        <p:tav tm="0">
                                          <p:val>
                                            <p:strVal val="ppt_y"/>
                                          </p:val>
                                        </p:tav>
                                        <p:tav tm="100000">
                                          <p:val>
                                            <p:strVal val="0-ppt_h/2"/>
                                          </p:val>
                                        </p:tav>
                                      </p:tavLst>
                                    </p:anim>
                                    <p:set>
                                      <p:cBhvr>
                                        <p:cTn id="8" dur="1" fill="hold">
                                          <p:stCondLst>
                                            <p:cond delay="999"/>
                                          </p:stCondLst>
                                        </p:cTn>
                                        <p:tgtEl>
                                          <p:spTgt spid="92672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672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67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6723" name="Text Box 3"/>
          <p:cNvSpPr txBox="1">
            <a:spLocks noChangeArrowheads="1"/>
          </p:cNvSpPr>
          <p:nvPr/>
        </p:nvSpPr>
        <p:spPr bwMode="auto">
          <a:xfrm>
            <a:off x="381000" y="1193800"/>
            <a:ext cx="8542337" cy="5016758"/>
          </a:xfrm>
          <a:prstGeom prst="rect">
            <a:avLst/>
          </a:prstGeom>
          <a:noFill/>
          <a:ln w="9525">
            <a:noFill/>
            <a:miter lim="800000"/>
            <a:headEnd/>
            <a:tailEnd/>
          </a:ln>
          <a:effectLst/>
        </p:spPr>
        <p:txBody>
          <a:bodyPr wrap="square">
            <a:prstTxWarp prst="textNoShape">
              <a:avLst/>
            </a:prstTxWarp>
            <a:spAutoFit/>
          </a:bodyPr>
          <a:lstStyle/>
          <a:p>
            <a:r>
              <a:rPr lang="en-US" sz="1600" dirty="0">
                <a:solidFill>
                  <a:srgbClr val="0000FF"/>
                </a:solidFill>
                <a:latin typeface="Courier New" charset="0"/>
              </a:rPr>
              <a:t>/*</a:t>
            </a:r>
          </a:p>
          <a:p>
            <a:r>
              <a:rPr lang="en-US" sz="1600" dirty="0">
                <a:solidFill>
                  <a:srgbClr val="0000FF"/>
                </a:solidFill>
                <a:latin typeface="Courier New" charset="0"/>
              </a:rPr>
              <a:t> * Methods: </a:t>
            </a:r>
            <a:r>
              <a:rPr lang="en-US" sz="1600" dirty="0" err="1">
                <a:solidFill>
                  <a:srgbClr val="0000FF"/>
                </a:solidFill>
                <a:latin typeface="Courier New" charset="0"/>
              </a:rPr>
              <a:t>getX</a:t>
            </a:r>
            <a:r>
              <a:rPr lang="en-US" sz="1600" dirty="0">
                <a:solidFill>
                  <a:srgbClr val="0000FF"/>
                </a:solidFill>
                <a:latin typeface="Courier New" charset="0"/>
              </a:rPr>
              <a:t>, </a:t>
            </a:r>
            <a:r>
              <a:rPr lang="en-US" sz="1600" dirty="0" err="1">
                <a:solidFill>
                  <a:srgbClr val="0000FF"/>
                </a:solidFill>
                <a:latin typeface="Courier New" charset="0"/>
              </a:rPr>
              <a:t>getY</a:t>
            </a:r>
            <a:endParaRPr lang="en-US" sz="1600" dirty="0">
              <a:solidFill>
                <a:srgbClr val="0000FF"/>
              </a:solidFill>
              <a:latin typeface="Courier New" charset="0"/>
            </a:endParaRPr>
          </a:p>
          <a:p>
            <a:r>
              <a:rPr lang="en-US" sz="1600" dirty="0">
                <a:solidFill>
                  <a:srgbClr val="0000FF"/>
                </a:solidFill>
                <a:latin typeface="Courier New" charset="0"/>
              </a:rPr>
              <a:t> * Usage: </a:t>
            </a:r>
            <a:r>
              <a:rPr lang="en-US" sz="1600" dirty="0" err="1">
                <a:solidFill>
                  <a:srgbClr val="0000FF"/>
                </a:solidFill>
                <a:latin typeface="Courier New" charset="0"/>
              </a:rPr>
              <a:t>int</a:t>
            </a:r>
            <a:r>
              <a:rPr lang="en-US" sz="1600" dirty="0">
                <a:solidFill>
                  <a:srgbClr val="0000FF"/>
                </a:solidFill>
                <a:latin typeface="Courier New" charset="0"/>
              </a:rPr>
              <a:t> </a:t>
            </a:r>
            <a:r>
              <a:rPr lang="en-US" sz="1600" dirty="0" err="1">
                <a:solidFill>
                  <a:srgbClr val="0000FF"/>
                </a:solidFill>
                <a:latin typeface="Courier New" charset="0"/>
              </a:rPr>
              <a:t>x</a:t>
            </a:r>
            <a:r>
              <a:rPr lang="en-US" sz="1600" dirty="0">
                <a:solidFill>
                  <a:srgbClr val="0000FF"/>
                </a:solidFill>
                <a:latin typeface="Courier New" charset="0"/>
              </a:rPr>
              <a:t> = </a:t>
            </a:r>
            <a:r>
              <a:rPr lang="en-US" sz="1600" dirty="0" err="1">
                <a:solidFill>
                  <a:srgbClr val="0000FF"/>
                </a:solidFill>
                <a:latin typeface="Courier New" charset="0"/>
              </a:rPr>
              <a:t>pt.getX</a:t>
            </a:r>
            <a:r>
              <a:rPr lang="en-US" sz="1600" dirty="0">
                <a:solidFill>
                  <a:srgbClr val="0000FF"/>
                </a:solidFill>
                <a:latin typeface="Courier New" charset="0"/>
              </a:rPr>
              <a:t>();</a:t>
            </a:r>
          </a:p>
          <a:p>
            <a:r>
              <a:rPr lang="en-US" sz="1600" dirty="0">
                <a:solidFill>
                  <a:srgbClr val="0000FF"/>
                </a:solidFill>
                <a:latin typeface="Courier New" charset="0"/>
              </a:rPr>
              <a:t> *        </a:t>
            </a:r>
            <a:r>
              <a:rPr lang="en-US" sz="1600" dirty="0" err="1">
                <a:solidFill>
                  <a:srgbClr val="0000FF"/>
                </a:solidFill>
                <a:latin typeface="Courier New" charset="0"/>
              </a:rPr>
              <a:t>int</a:t>
            </a:r>
            <a:r>
              <a:rPr lang="en-US" sz="1600" dirty="0">
                <a:solidFill>
                  <a:srgbClr val="0000FF"/>
                </a:solidFill>
                <a:latin typeface="Courier New" charset="0"/>
              </a:rPr>
              <a:t> </a:t>
            </a:r>
            <a:r>
              <a:rPr lang="en-US" sz="1600" dirty="0" err="1">
                <a:solidFill>
                  <a:srgbClr val="0000FF"/>
                </a:solidFill>
                <a:latin typeface="Courier New" charset="0"/>
              </a:rPr>
              <a:t>y</a:t>
            </a:r>
            <a:r>
              <a:rPr lang="en-US" sz="1600" dirty="0">
                <a:solidFill>
                  <a:srgbClr val="0000FF"/>
                </a:solidFill>
                <a:latin typeface="Courier New" charset="0"/>
              </a:rPr>
              <a:t> = </a:t>
            </a:r>
            <a:r>
              <a:rPr lang="en-US" sz="1600" dirty="0" err="1">
                <a:solidFill>
                  <a:srgbClr val="0000FF"/>
                </a:solidFill>
                <a:latin typeface="Courier New" charset="0"/>
              </a:rPr>
              <a:t>pt.getY</a:t>
            </a:r>
            <a:r>
              <a:rPr lang="en-US" sz="1600" dirty="0">
                <a:solidFill>
                  <a:srgbClr val="0000FF"/>
                </a:solidFill>
                <a:latin typeface="Courier New" charset="0"/>
              </a:rPr>
              <a:t>();</a:t>
            </a:r>
          </a:p>
          <a:p>
            <a:r>
              <a:rPr lang="en-US" sz="1600" dirty="0">
                <a:solidFill>
                  <a:srgbClr val="0000FF"/>
                </a:solidFill>
                <a:latin typeface="Courier New" charset="0"/>
              </a:rPr>
              <a:t> * -------------------------</a:t>
            </a:r>
          </a:p>
          <a:p>
            <a:r>
              <a:rPr lang="en-US" sz="1600" dirty="0">
                <a:solidFill>
                  <a:srgbClr val="0000FF"/>
                </a:solidFill>
                <a:latin typeface="Courier New" charset="0"/>
              </a:rPr>
              <a:t> * These methods returns the </a:t>
            </a:r>
            <a:r>
              <a:rPr lang="en-US" sz="1600" dirty="0" err="1">
                <a:solidFill>
                  <a:srgbClr val="0000FF"/>
                </a:solidFill>
                <a:latin typeface="Courier New" charset="0"/>
              </a:rPr>
              <a:t>x</a:t>
            </a:r>
            <a:r>
              <a:rPr lang="en-US" sz="1600" dirty="0">
                <a:solidFill>
                  <a:srgbClr val="0000FF"/>
                </a:solidFill>
                <a:latin typeface="Courier New" charset="0"/>
              </a:rPr>
              <a:t> and </a:t>
            </a:r>
            <a:r>
              <a:rPr lang="en-US" sz="1600" dirty="0" err="1">
                <a:solidFill>
                  <a:srgbClr val="0000FF"/>
                </a:solidFill>
                <a:latin typeface="Courier New" charset="0"/>
              </a:rPr>
              <a:t>y</a:t>
            </a:r>
            <a:r>
              <a:rPr lang="en-US" sz="1600" dirty="0">
                <a:solidFill>
                  <a:srgbClr val="0000FF"/>
                </a:solidFill>
                <a:latin typeface="Courier New" charset="0"/>
              </a:rPr>
              <a:t> coordinates of the point.</a:t>
            </a:r>
          </a:p>
          <a:p>
            <a:r>
              <a:rPr lang="en-US" sz="1600" dirty="0">
                <a:solidFill>
                  <a:srgbClr val="0000FF"/>
                </a:solidFill>
                <a:latin typeface="Courier New" charset="0"/>
              </a:rPr>
              <a:t> */</a:t>
            </a:r>
          </a:p>
          <a:p>
            <a:endParaRPr lang="en-US" sz="1600" dirty="0">
              <a:solidFill>
                <a:srgbClr val="000000"/>
              </a:solidFill>
              <a:latin typeface="Courier New" charset="0"/>
            </a:endParaRPr>
          </a:p>
          <a:p>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getX</a:t>
            </a:r>
            <a:r>
              <a:rPr lang="en-US" sz="1600" dirty="0">
                <a:solidFill>
                  <a:srgbClr val="000000"/>
                </a:solidFill>
                <a:latin typeface="Courier New" charset="0"/>
              </a:rPr>
              <a:t>();</a:t>
            </a:r>
          </a:p>
          <a:p>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getY</a:t>
            </a:r>
            <a:r>
              <a:rPr lang="en-US" sz="1600" dirty="0">
                <a:solidFill>
                  <a:srgbClr val="000000"/>
                </a:solidFill>
                <a:latin typeface="Courier New" charset="0"/>
              </a:rPr>
              <a:t>();</a:t>
            </a:r>
          </a:p>
          <a:p>
            <a:endParaRPr lang="en-US" sz="1600" dirty="0">
              <a:solidFill>
                <a:srgbClr val="000000"/>
              </a:solidFill>
              <a:latin typeface="Courier New" charset="0"/>
            </a:endParaRPr>
          </a:p>
          <a:p>
            <a:r>
              <a:rPr lang="en-US" sz="1600" dirty="0">
                <a:solidFill>
                  <a:srgbClr val="0000FF"/>
                </a:solidFill>
                <a:latin typeface="Courier New" charset="0"/>
              </a:rPr>
              <a:t>/*</a:t>
            </a:r>
          </a:p>
          <a:p>
            <a:r>
              <a:rPr lang="en-US" sz="1600" dirty="0">
                <a:solidFill>
                  <a:srgbClr val="0000FF"/>
                </a:solidFill>
                <a:latin typeface="Courier New" charset="0"/>
              </a:rPr>
              <a:t> * Method: </a:t>
            </a:r>
            <a:r>
              <a:rPr lang="en-US" sz="1600" dirty="0" err="1">
                <a:solidFill>
                  <a:srgbClr val="0000FF"/>
                </a:solidFill>
                <a:latin typeface="Courier New" charset="0"/>
              </a:rPr>
              <a:t>toString</a:t>
            </a:r>
            <a:endParaRPr lang="en-US" sz="1600" dirty="0">
              <a:solidFill>
                <a:srgbClr val="0000FF"/>
              </a:solidFill>
              <a:latin typeface="Courier New" charset="0"/>
            </a:endParaRPr>
          </a:p>
          <a:p>
            <a:r>
              <a:rPr lang="en-US" sz="1600" dirty="0">
                <a:solidFill>
                  <a:srgbClr val="0000FF"/>
                </a:solidFill>
                <a:latin typeface="Courier New" charset="0"/>
              </a:rPr>
              <a:t> * Usage: string </a:t>
            </a:r>
            <a:r>
              <a:rPr lang="en-US" sz="1600" dirty="0" err="1">
                <a:solidFill>
                  <a:srgbClr val="0000FF"/>
                </a:solidFill>
                <a:latin typeface="Courier New" charset="0"/>
              </a:rPr>
              <a:t>str</a:t>
            </a:r>
            <a:r>
              <a:rPr lang="en-US" sz="1600" dirty="0">
                <a:solidFill>
                  <a:srgbClr val="0000FF"/>
                </a:solidFill>
                <a:latin typeface="Courier New" charset="0"/>
              </a:rPr>
              <a:t> = </a:t>
            </a:r>
            <a:r>
              <a:rPr lang="en-US" sz="1600" dirty="0" err="1">
                <a:solidFill>
                  <a:srgbClr val="0000FF"/>
                </a:solidFill>
                <a:latin typeface="Courier New" charset="0"/>
              </a:rPr>
              <a:t>pt.toString</a:t>
            </a:r>
            <a:r>
              <a:rPr lang="en-US" sz="1600" dirty="0">
                <a:solidFill>
                  <a:srgbClr val="0000FF"/>
                </a:solidFill>
                <a:latin typeface="Courier New" charset="0"/>
              </a:rPr>
              <a:t>();</a:t>
            </a:r>
          </a:p>
          <a:p>
            <a:r>
              <a:rPr lang="en-US" sz="1600" dirty="0">
                <a:solidFill>
                  <a:srgbClr val="0000FF"/>
                </a:solidFill>
                <a:latin typeface="Courier New" charset="0"/>
              </a:rPr>
              <a:t> * ----------------------------------</a:t>
            </a:r>
          </a:p>
          <a:p>
            <a:r>
              <a:rPr lang="en-US" sz="1600" dirty="0">
                <a:solidFill>
                  <a:srgbClr val="0000FF"/>
                </a:solidFill>
                <a:latin typeface="Courier New" charset="0"/>
              </a:rPr>
              <a:t> * Returns a string representation of the Point in the form "(</a:t>
            </a:r>
            <a:r>
              <a:rPr lang="en-US" sz="1600" dirty="0" err="1">
                <a:solidFill>
                  <a:srgbClr val="0000FF"/>
                </a:solidFill>
                <a:latin typeface="Courier New" charset="0"/>
              </a:rPr>
              <a:t>x,y</a:t>
            </a:r>
            <a:r>
              <a:rPr lang="en-US" sz="1600" dirty="0">
                <a:solidFill>
                  <a:srgbClr val="0000FF"/>
                </a:solidFill>
                <a:latin typeface="Courier New" charset="0"/>
              </a:rPr>
              <a:t>)".</a:t>
            </a:r>
          </a:p>
          <a:p>
            <a:pPr lvl="0"/>
            <a:r>
              <a:rPr lang="en-US" altLang="zh-CN" sz="1600" dirty="0">
                <a:solidFill>
                  <a:srgbClr val="0000FF"/>
                </a:solidFill>
                <a:latin typeface="Courier New" charset="0"/>
              </a:rPr>
              <a:t> * E.g., </a:t>
            </a:r>
            <a:r>
              <a:rPr lang="en-US" altLang="zh-CN" sz="1600" dirty="0">
                <a:solidFill>
                  <a:srgbClr val="FF0000"/>
                </a:solidFill>
                <a:latin typeface="Courier New" charset="0"/>
              </a:rPr>
              <a:t>cout &lt;&lt; "</a:t>
            </a:r>
            <a:r>
              <a:rPr lang="en-US" altLang="zh-CN" sz="1600" dirty="0" err="1">
                <a:solidFill>
                  <a:srgbClr val="FF0000"/>
                </a:solidFill>
                <a:latin typeface="Courier New" charset="0"/>
              </a:rPr>
              <a:t>pt</a:t>
            </a:r>
            <a:r>
              <a:rPr lang="en-US" altLang="zh-CN" sz="1600" dirty="0">
                <a:solidFill>
                  <a:srgbClr val="FF0000"/>
                </a:solidFill>
                <a:latin typeface="Courier New" charset="0"/>
              </a:rPr>
              <a:t> = " &lt;&lt; </a:t>
            </a:r>
            <a:r>
              <a:rPr lang="en-US" altLang="zh-CN" sz="1600" dirty="0" err="1">
                <a:solidFill>
                  <a:srgbClr val="FF0000"/>
                </a:solidFill>
                <a:latin typeface="Courier New" charset="0"/>
              </a:rPr>
              <a:t>pt.toString</a:t>
            </a:r>
            <a:r>
              <a:rPr lang="en-US" altLang="zh-CN" sz="1600" dirty="0">
                <a:solidFill>
                  <a:srgbClr val="FF0000"/>
                </a:solidFill>
                <a:latin typeface="Courier New" charset="0"/>
              </a:rPr>
              <a:t>() &lt;&lt; </a:t>
            </a:r>
            <a:r>
              <a:rPr lang="en-US" altLang="zh-CN" sz="1600" dirty="0" err="1">
                <a:solidFill>
                  <a:srgbClr val="FF0000"/>
                </a:solidFill>
                <a:latin typeface="Courier New" charset="0"/>
              </a:rPr>
              <a:t>endl</a:t>
            </a:r>
            <a:r>
              <a:rPr lang="en-US" altLang="zh-CN" sz="1600" dirty="0">
                <a:solidFill>
                  <a:srgbClr val="FF0000"/>
                </a:solidFill>
                <a:latin typeface="Courier New" charset="0"/>
              </a:rPr>
              <a:t>;</a:t>
            </a:r>
          </a:p>
          <a:p>
            <a:r>
              <a:rPr lang="en-US" sz="1600" dirty="0">
                <a:solidFill>
                  <a:srgbClr val="0000FF"/>
                </a:solidFill>
                <a:latin typeface="Courier New" charset="0"/>
              </a:rPr>
              <a:t> */</a:t>
            </a:r>
          </a:p>
          <a:p>
            <a:endParaRPr lang="en-US" sz="1600" dirty="0">
              <a:solidFill>
                <a:srgbClr val="000000"/>
              </a:solidFill>
              <a:latin typeface="Courier New" charset="0"/>
            </a:endParaRPr>
          </a:p>
          <a:p>
            <a:r>
              <a:rPr lang="en-US" sz="1600" dirty="0">
                <a:solidFill>
                  <a:srgbClr val="000000"/>
                </a:solidFill>
                <a:latin typeface="Courier New" charset="0"/>
              </a:rPr>
              <a:t>   </a:t>
            </a:r>
            <a:r>
              <a:rPr lang="en-US" sz="1600" dirty="0" err="1">
                <a:solidFill>
                  <a:srgbClr val="000000"/>
                </a:solidFill>
                <a:latin typeface="Courier New" charset="0"/>
              </a:rPr>
              <a:t>std::string</a:t>
            </a:r>
            <a:r>
              <a:rPr lang="en-US" sz="1600" dirty="0">
                <a:solidFill>
                  <a:srgbClr val="000000"/>
                </a:solidFill>
                <a:latin typeface="Courier New" charset="0"/>
              </a:rPr>
              <a:t> </a:t>
            </a:r>
            <a:r>
              <a:rPr lang="en-US" sz="1600" dirty="0" err="1">
                <a:solidFill>
                  <a:srgbClr val="000000"/>
                </a:solidFill>
                <a:latin typeface="Courier New" charset="0"/>
              </a:rPr>
              <a:t>toString</a:t>
            </a:r>
            <a:r>
              <a:rPr lang="en-US" sz="1600" dirty="0">
                <a:solidFill>
                  <a:srgbClr val="000000"/>
                </a:solidFill>
                <a:latin typeface="Courier New" charset="0"/>
              </a:rPr>
              <a:t>();</a:t>
            </a:r>
          </a:p>
        </p:txBody>
      </p:sp>
      <p:grpSp>
        <p:nvGrpSpPr>
          <p:cNvPr id="2" name="Group 4"/>
          <p:cNvGrpSpPr>
            <a:grpSpLocks/>
          </p:cNvGrpSpPr>
          <p:nvPr/>
        </p:nvGrpSpPr>
        <p:grpSpPr bwMode="auto">
          <a:xfrm>
            <a:off x="355600" y="1143000"/>
            <a:ext cx="8559067" cy="5257800"/>
            <a:chOff x="240" y="720"/>
            <a:chExt cx="5320" cy="3312"/>
          </a:xfrm>
        </p:grpSpPr>
        <p:sp>
          <p:nvSpPr>
            <p:cNvPr id="92672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6" name="Text Box 6"/>
            <p:cNvSpPr txBox="1">
              <a:spLocks noChangeArrowheads="1"/>
            </p:cNvSpPr>
            <p:nvPr/>
          </p:nvSpPr>
          <p:spPr bwMode="auto">
            <a:xfrm>
              <a:off x="251" y="752"/>
              <a:ext cx="5309" cy="2850"/>
            </a:xfrm>
            <a:prstGeom prst="rect">
              <a:avLst/>
            </a:prstGeom>
            <a:noFill/>
            <a:ln w="9525">
              <a:noFill/>
              <a:miter lim="800000"/>
              <a:headEnd/>
              <a:tailEnd/>
            </a:ln>
            <a:effectLst/>
          </p:spPr>
          <p:txBody>
            <a:bodyPr wrap="square">
              <a:prstTxWarp prst="textNoShape">
                <a:avLst/>
              </a:prstTxWarp>
              <a:spAutoFit/>
            </a:bodyPr>
            <a:lstStyle/>
            <a:p>
              <a:r>
                <a:rPr lang="en-US" sz="1600" dirty="0">
                  <a:solidFill>
                    <a:srgbClr val="000000"/>
                  </a:solidFill>
                  <a:latin typeface="Courier New" charset="0"/>
                </a:rPr>
                <a:t>private:</a:t>
              </a:r>
            </a:p>
            <a:p>
              <a:endParaRPr lang="en-US" sz="1600" dirty="0">
                <a:solidFill>
                  <a:srgbClr val="000000"/>
                </a:solidFill>
                <a:latin typeface="Courier New" charset="0"/>
              </a:endParaRPr>
            </a:p>
            <a:p>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x</a:t>
              </a:r>
              <a:r>
                <a:rPr lang="en-US" sz="1600" dirty="0">
                  <a:solidFill>
                    <a:srgbClr val="000000"/>
                  </a:solidFill>
                  <a:latin typeface="Courier New" charset="0"/>
                </a:rPr>
                <a:t>;                    </a:t>
              </a:r>
              <a:r>
                <a:rPr lang="en-US" sz="1600" dirty="0">
                  <a:solidFill>
                    <a:srgbClr val="0000FF"/>
                  </a:solidFill>
                  <a:latin typeface="Courier New" charset="0"/>
                </a:rPr>
                <a:t>/* The </a:t>
              </a:r>
              <a:r>
                <a:rPr lang="en-US" sz="1600" dirty="0" err="1">
                  <a:solidFill>
                    <a:srgbClr val="0000FF"/>
                  </a:solidFill>
                  <a:latin typeface="Courier New" charset="0"/>
                </a:rPr>
                <a:t>x</a:t>
              </a:r>
              <a:r>
                <a:rPr lang="en-US" sz="1600" dirty="0">
                  <a:solidFill>
                    <a:srgbClr val="0000FF"/>
                  </a:solidFill>
                  <a:latin typeface="Courier New" charset="0"/>
                </a:rPr>
                <a:t>-coordinate */</a:t>
              </a:r>
              <a:endParaRPr lang="en-US" sz="1600" dirty="0">
                <a:solidFill>
                  <a:srgbClr val="000000"/>
                </a:solidFill>
                <a:latin typeface="Courier New" charset="0"/>
              </a:endParaRPr>
            </a:p>
            <a:p>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y</a:t>
              </a:r>
              <a:r>
                <a:rPr lang="en-US" sz="1600" dirty="0">
                  <a:solidFill>
                    <a:srgbClr val="000000"/>
                  </a:solidFill>
                  <a:latin typeface="Courier New" charset="0"/>
                </a:rPr>
                <a:t>;                    </a:t>
              </a:r>
              <a:r>
                <a:rPr lang="en-US" sz="1600" dirty="0">
                  <a:solidFill>
                    <a:srgbClr val="0000FF"/>
                  </a:solidFill>
                  <a:latin typeface="Courier New" charset="0"/>
                </a:rPr>
                <a:t>/* The </a:t>
              </a:r>
              <a:r>
                <a:rPr lang="en-US" sz="1600" dirty="0" err="1">
                  <a:solidFill>
                    <a:srgbClr val="0000FF"/>
                  </a:solidFill>
                  <a:latin typeface="Courier New" charset="0"/>
                </a:rPr>
                <a:t>y</a:t>
              </a:r>
              <a:r>
                <a:rPr lang="en-US" sz="1600" dirty="0">
                  <a:solidFill>
                    <a:srgbClr val="0000FF"/>
                  </a:solidFill>
                  <a:latin typeface="Courier New" charset="0"/>
                </a:rPr>
                <a:t>-coordinate */</a:t>
              </a:r>
              <a:endParaRPr lang="en-US" sz="1600" dirty="0">
                <a:solidFill>
                  <a:srgbClr val="000000"/>
                </a:solidFill>
                <a:latin typeface="Courier New" charset="0"/>
              </a:endParaRPr>
            </a:p>
            <a:p>
              <a:endParaRPr lang="en-US" sz="1600" dirty="0">
                <a:solidFill>
                  <a:srgbClr val="000000"/>
                </a:solidFill>
                <a:latin typeface="Courier New" charset="0"/>
              </a:endParaRPr>
            </a:p>
            <a:p>
              <a:r>
                <a:rPr lang="en-US" sz="1600" dirty="0">
                  <a:solidFill>
                    <a:srgbClr val="000000"/>
                  </a:solidFill>
                  <a:latin typeface="Courier New" charset="0"/>
                </a:rPr>
                <a:t>};</a:t>
              </a:r>
            </a:p>
            <a:p>
              <a:endParaRPr lang="en-US" sz="1600" dirty="0">
                <a:solidFill>
                  <a:srgbClr val="000000"/>
                </a:solidFill>
                <a:latin typeface="Courier New" charset="0"/>
              </a:endParaRPr>
            </a:p>
            <a:p>
              <a:r>
                <a:rPr lang="en-US" sz="1600" dirty="0">
                  <a:solidFill>
                    <a:srgbClr val="0000FF"/>
                  </a:solidFill>
                  <a:latin typeface="Courier New" charset="0"/>
                </a:rPr>
                <a:t>/*</a:t>
              </a:r>
            </a:p>
            <a:p>
              <a:r>
                <a:rPr lang="en-US" sz="1600" dirty="0">
                  <a:solidFill>
                    <a:srgbClr val="0000FF"/>
                  </a:solidFill>
                  <a:latin typeface="Courier New" charset="0"/>
                </a:rPr>
                <a:t> * Operator: &lt;&lt;</a:t>
              </a:r>
            </a:p>
            <a:p>
              <a:r>
                <a:rPr lang="en-US" sz="1600" dirty="0">
                  <a:solidFill>
                    <a:srgbClr val="0000FF"/>
                  </a:solidFill>
                  <a:latin typeface="Courier New" charset="0"/>
                </a:rPr>
                <a:t> * Usage: cout &lt;&lt; pt;</a:t>
              </a:r>
            </a:p>
            <a:p>
              <a:r>
                <a:rPr lang="en-US" sz="1600" dirty="0">
                  <a:solidFill>
                    <a:srgbClr val="0000FF"/>
                  </a:solidFill>
                  <a:latin typeface="Courier New" charset="0"/>
                </a:rPr>
                <a:t> * ------------------</a:t>
              </a:r>
            </a:p>
            <a:p>
              <a:r>
                <a:rPr lang="en-US" sz="1600" dirty="0">
                  <a:solidFill>
                    <a:srgbClr val="0000FF"/>
                  </a:solidFill>
                  <a:latin typeface="Courier New" charset="0"/>
                </a:rPr>
                <a:t> * Overloads the &lt;&lt; operator so that it is able to display Point</a:t>
              </a:r>
            </a:p>
            <a:p>
              <a:r>
                <a:rPr lang="en-US" sz="1600" dirty="0">
                  <a:solidFill>
                    <a:srgbClr val="0000FF"/>
                  </a:solidFill>
                  <a:latin typeface="Courier New" charset="0"/>
                </a:rPr>
                <a:t> * values. E.g., </a:t>
              </a:r>
              <a:r>
                <a:rPr lang="en-US" sz="1600" dirty="0">
                  <a:solidFill>
                    <a:srgbClr val="FF0000"/>
                  </a:solidFill>
                  <a:latin typeface="Courier New" charset="0"/>
                </a:rPr>
                <a:t>cout &lt;&lt; "</a:t>
              </a:r>
              <a:r>
                <a:rPr lang="en-US" sz="1600" dirty="0" err="1">
                  <a:solidFill>
                    <a:srgbClr val="FF0000"/>
                  </a:solidFill>
                  <a:latin typeface="Courier New" charset="0"/>
                </a:rPr>
                <a:t>pt</a:t>
              </a:r>
              <a:r>
                <a:rPr lang="en-US" sz="1600" dirty="0">
                  <a:solidFill>
                    <a:srgbClr val="FF0000"/>
                  </a:solidFill>
                  <a:latin typeface="Courier New" charset="0"/>
                </a:rPr>
                <a:t> = " &lt;&lt; </a:t>
              </a:r>
              <a:r>
                <a:rPr lang="en-US" sz="1600" dirty="0" err="1">
                  <a:solidFill>
                    <a:srgbClr val="FF0000"/>
                  </a:solidFill>
                  <a:latin typeface="Courier New" charset="0"/>
                </a:rPr>
                <a:t>pt</a:t>
              </a:r>
              <a:r>
                <a:rPr lang="en-US" sz="1600" dirty="0">
                  <a:solidFill>
                    <a:srgbClr val="FF0000"/>
                  </a:solidFill>
                  <a:latin typeface="Courier New" charset="0"/>
                </a:rPr>
                <a:t> &lt;&lt; </a:t>
              </a:r>
              <a:r>
                <a:rPr lang="en-US" sz="1600" dirty="0" err="1">
                  <a:solidFill>
                    <a:srgbClr val="FF0000"/>
                  </a:solidFill>
                  <a:latin typeface="Courier New" charset="0"/>
                </a:rPr>
                <a:t>endl</a:t>
              </a:r>
              <a:r>
                <a:rPr lang="en-US" sz="1600" dirty="0">
                  <a:solidFill>
                    <a:srgbClr val="FF0000"/>
                  </a:solidFill>
                  <a:latin typeface="Courier New" charset="0"/>
                </a:rPr>
                <a:t>;</a:t>
              </a:r>
            </a:p>
            <a:p>
              <a:r>
                <a:rPr lang="en-US" sz="1600" dirty="0">
                  <a:solidFill>
                    <a:srgbClr val="0000FF"/>
                  </a:solidFill>
                  <a:latin typeface="Courier New" charset="0"/>
                </a:rPr>
                <a:t> */</a:t>
              </a:r>
            </a:p>
            <a:p>
              <a:endParaRPr lang="en-US" sz="1600" dirty="0">
                <a:solidFill>
                  <a:srgbClr val="000000"/>
                </a:solidFill>
                <a:latin typeface="Courier New" charset="0"/>
              </a:endParaRPr>
            </a:p>
            <a:p>
              <a:r>
                <a:rPr lang="en-US" sz="1600" dirty="0" err="1">
                  <a:solidFill>
                    <a:srgbClr val="000000"/>
                  </a:solidFill>
                  <a:latin typeface="Courier New" charset="0"/>
                </a:rPr>
                <a:t>std::ostream</a:t>
              </a:r>
              <a:r>
                <a:rPr lang="en-US" sz="1600" dirty="0">
                  <a:solidFill>
                    <a:srgbClr val="000000"/>
                  </a:solidFill>
                  <a:latin typeface="Courier New" charset="0"/>
                </a:rPr>
                <a:t> &amp; operator&lt;&lt;(</a:t>
              </a:r>
              <a:r>
                <a:rPr lang="en-US" sz="1600" dirty="0" err="1">
                  <a:solidFill>
                    <a:srgbClr val="000000"/>
                  </a:solidFill>
                  <a:latin typeface="Courier New" charset="0"/>
                </a:rPr>
                <a:t>std::ostream</a:t>
              </a:r>
              <a:r>
                <a:rPr lang="en-US" sz="1600" dirty="0">
                  <a:solidFill>
                    <a:srgbClr val="000000"/>
                  </a:solidFill>
                  <a:latin typeface="Courier New" charset="0"/>
                </a:rPr>
                <a:t> &amp; </a:t>
              </a:r>
              <a:r>
                <a:rPr lang="en-US" sz="1600" dirty="0" err="1">
                  <a:solidFill>
                    <a:srgbClr val="000000"/>
                  </a:solidFill>
                  <a:latin typeface="Courier New" charset="0"/>
                </a:rPr>
                <a:t>os</a:t>
              </a:r>
              <a:r>
                <a:rPr lang="en-US" sz="1600" dirty="0">
                  <a:solidFill>
                    <a:srgbClr val="000000"/>
                  </a:solidFill>
                  <a:latin typeface="Courier New" charset="0"/>
                </a:rPr>
                <a:t>, Point pt);</a:t>
              </a:r>
            </a:p>
            <a:p>
              <a:endParaRPr lang="en-US" sz="1600" dirty="0">
                <a:solidFill>
                  <a:srgbClr val="000000"/>
                </a:solidFill>
                <a:latin typeface="Courier New" charset="0"/>
              </a:endParaRPr>
            </a:p>
            <a:p>
              <a:r>
                <a:rPr lang="en-US" sz="1600" dirty="0">
                  <a:solidFill>
                    <a:srgbClr val="000000"/>
                  </a:solidFill>
                  <a:latin typeface="Courier New" charset="0"/>
                </a:rPr>
                <a:t>#</a:t>
              </a:r>
              <a:r>
                <a:rPr lang="en-US" sz="1600" dirty="0" err="1">
                  <a:solidFill>
                    <a:srgbClr val="000000"/>
                  </a:solidFill>
                  <a:latin typeface="Courier New" charset="0"/>
                </a:rPr>
                <a:t>endif</a:t>
              </a:r>
              <a:endParaRPr lang="en-US" sz="1600" dirty="0">
                <a:solidFill>
                  <a:srgbClr val="000000"/>
                </a:solidFill>
                <a:latin typeface="Courier New" charset="0"/>
              </a:endParaRPr>
            </a:p>
          </p:txBody>
        </p:sp>
      </p:grpSp>
      <p:sp>
        <p:nvSpPr>
          <p:cNvPr id="92672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6729"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point.h</a:t>
            </a:r>
            <a:r>
              <a:rPr lang="en-US" sz="4000" dirty="0">
                <a:solidFill>
                  <a:srgbClr val="FF0000"/>
                </a:solidFill>
              </a:rPr>
              <a:t> Interface</a:t>
            </a:r>
          </a:p>
        </p:txBody>
      </p:sp>
      <p:sp>
        <p:nvSpPr>
          <p:cNvPr id="92673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6723"/>
                                        </p:tgtEl>
                                        <p:attrNameLst>
                                          <p:attrName>ppt_x</p:attrName>
                                        </p:attrNameLst>
                                      </p:cBhvr>
                                      <p:tavLst>
                                        <p:tav tm="0">
                                          <p:val>
                                            <p:strVal val="ppt_x"/>
                                          </p:val>
                                        </p:tav>
                                        <p:tav tm="100000">
                                          <p:val>
                                            <p:strVal val="ppt_x"/>
                                          </p:val>
                                        </p:tav>
                                      </p:tavLst>
                                    </p:anim>
                                    <p:anim calcmode="lin" valueType="num">
                                      <p:cBhvr additive="base">
                                        <p:cTn id="7" dur="1000"/>
                                        <p:tgtEl>
                                          <p:spTgt spid="926723"/>
                                        </p:tgtEl>
                                        <p:attrNameLst>
                                          <p:attrName>ppt_y</p:attrName>
                                        </p:attrNameLst>
                                      </p:cBhvr>
                                      <p:tavLst>
                                        <p:tav tm="0">
                                          <p:val>
                                            <p:strVal val="ppt_y"/>
                                          </p:val>
                                        </p:tav>
                                        <p:tav tm="100000">
                                          <p:val>
                                            <p:strVal val="0-ppt_h/2"/>
                                          </p:val>
                                        </p:tav>
                                      </p:tavLst>
                                    </p:anim>
                                    <p:set>
                                      <p:cBhvr>
                                        <p:cTn id="8" dur="1" fill="hold">
                                          <p:stCondLst>
                                            <p:cond delay="999"/>
                                          </p:stCondLst>
                                        </p:cTn>
                                        <p:tgtEl>
                                          <p:spTgt spid="92672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672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467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4675" name="Text Box 3"/>
          <p:cNvSpPr txBox="1">
            <a:spLocks noChangeArrowheads="1"/>
          </p:cNvSpPr>
          <p:nvPr/>
        </p:nvSpPr>
        <p:spPr bwMode="auto">
          <a:xfrm>
            <a:off x="374904" y="1193800"/>
            <a:ext cx="8440737" cy="5509201"/>
          </a:xfrm>
          <a:prstGeom prst="rect">
            <a:avLst/>
          </a:prstGeom>
          <a:noFill/>
          <a:ln w="9525">
            <a:noFill/>
            <a:miter lim="800000"/>
            <a:headEnd/>
            <a:tailEnd/>
          </a:ln>
          <a:effectLst/>
        </p:spPr>
        <p:txBody>
          <a:bodyPr>
            <a:prstTxWarp prst="textNoShape">
              <a:avLst/>
            </a:prstTxWarp>
            <a:spAutoFit/>
          </a:bodyPr>
          <a:lstStyle/>
          <a:p>
            <a:r>
              <a:rPr lang="en-US" sz="1600" dirty="0">
                <a:solidFill>
                  <a:srgbClr val="0000FF"/>
                </a:solidFill>
                <a:latin typeface="Courier New" charset="0"/>
              </a:rPr>
              <a:t>/*</a:t>
            </a:r>
          </a:p>
          <a:p>
            <a:r>
              <a:rPr lang="en-US" sz="1600" dirty="0">
                <a:solidFill>
                  <a:srgbClr val="0000FF"/>
                </a:solidFill>
                <a:latin typeface="Courier New" charset="0"/>
              </a:rPr>
              <a:t> * File: </a:t>
            </a:r>
            <a:r>
              <a:rPr lang="en-US" sz="1600" dirty="0" err="1">
                <a:solidFill>
                  <a:srgbClr val="0000FF"/>
                </a:solidFill>
                <a:latin typeface="Courier New" charset="0"/>
              </a:rPr>
              <a:t>point.cpp</a:t>
            </a:r>
            <a:endParaRPr lang="en-US" sz="1600" dirty="0">
              <a:solidFill>
                <a:srgbClr val="0000FF"/>
              </a:solidFill>
              <a:latin typeface="Courier New" charset="0"/>
            </a:endParaRPr>
          </a:p>
          <a:p>
            <a:r>
              <a:rPr lang="en-US" sz="1600" dirty="0">
                <a:solidFill>
                  <a:srgbClr val="0000FF"/>
                </a:solidFill>
                <a:latin typeface="Courier New" charset="0"/>
              </a:rPr>
              <a:t> * ---------------</a:t>
            </a:r>
          </a:p>
          <a:p>
            <a:r>
              <a:rPr lang="en-US" sz="1600" dirty="0">
                <a:solidFill>
                  <a:srgbClr val="0000FF"/>
                </a:solidFill>
                <a:latin typeface="Courier New" charset="0"/>
              </a:rPr>
              <a:t> * This file implements the </a:t>
            </a:r>
            <a:r>
              <a:rPr lang="en-US" sz="1600" dirty="0" err="1">
                <a:solidFill>
                  <a:srgbClr val="0000FF"/>
                </a:solidFill>
                <a:latin typeface="Courier New" charset="0"/>
              </a:rPr>
              <a:t>point.h</a:t>
            </a:r>
            <a:r>
              <a:rPr lang="en-US" sz="1600" dirty="0">
                <a:solidFill>
                  <a:srgbClr val="0000FF"/>
                </a:solidFill>
                <a:latin typeface="Courier New" charset="0"/>
              </a:rPr>
              <a:t> interface.</a:t>
            </a:r>
          </a:p>
          <a:p>
            <a:r>
              <a:rPr lang="en-US" sz="1600" dirty="0">
                <a:solidFill>
                  <a:srgbClr val="0000FF"/>
                </a:solidFill>
                <a:latin typeface="Courier New" charset="0"/>
              </a:rPr>
              <a:t> */</a:t>
            </a:r>
          </a:p>
          <a:p>
            <a:endParaRPr lang="en-US" sz="1200" dirty="0">
              <a:solidFill>
                <a:srgbClr val="000000"/>
              </a:solidFill>
              <a:latin typeface="Courier New" charset="0"/>
            </a:endParaRPr>
          </a:p>
          <a:p>
            <a:r>
              <a:rPr lang="en-US" sz="1600" dirty="0">
                <a:solidFill>
                  <a:srgbClr val="000000"/>
                </a:solidFill>
                <a:latin typeface="Courier New" charset="0"/>
              </a:rPr>
              <a:t>#include &lt;string&gt;</a:t>
            </a:r>
          </a:p>
          <a:p>
            <a:r>
              <a:rPr lang="en-US" sz="1600" dirty="0">
                <a:solidFill>
                  <a:srgbClr val="000000"/>
                </a:solidFill>
                <a:latin typeface="Courier New" charset="0"/>
              </a:rPr>
              <a:t>#include "</a:t>
            </a:r>
            <a:r>
              <a:rPr lang="en-US" sz="1600" dirty="0" err="1">
                <a:solidFill>
                  <a:srgbClr val="000000"/>
                </a:solidFill>
                <a:latin typeface="Courier New" charset="0"/>
              </a:rPr>
              <a:t>point.h</a:t>
            </a:r>
            <a:r>
              <a:rPr lang="en-US" sz="1600" dirty="0">
                <a:solidFill>
                  <a:srgbClr val="000000"/>
                </a:solidFill>
                <a:latin typeface="Courier New" charset="0"/>
              </a:rPr>
              <a:t>"</a:t>
            </a:r>
          </a:p>
          <a:p>
            <a:r>
              <a:rPr lang="en-US" sz="1600" dirty="0">
                <a:solidFill>
                  <a:srgbClr val="000000"/>
                </a:solidFill>
                <a:latin typeface="Courier New" charset="0"/>
              </a:rPr>
              <a:t>#include "</a:t>
            </a:r>
            <a:r>
              <a:rPr lang="en-US" sz="1600" dirty="0" err="1">
                <a:solidFill>
                  <a:srgbClr val="000000"/>
                </a:solidFill>
                <a:latin typeface="Courier New" charset="0"/>
              </a:rPr>
              <a:t>strlib.h</a:t>
            </a:r>
            <a:r>
              <a:rPr lang="en-US" sz="1600" dirty="0">
                <a:solidFill>
                  <a:srgbClr val="000000"/>
                </a:solidFill>
                <a:latin typeface="Courier New" charset="0"/>
              </a:rPr>
              <a:t>"</a:t>
            </a:r>
          </a:p>
          <a:p>
            <a:r>
              <a:rPr lang="en-US" sz="1600" dirty="0">
                <a:solidFill>
                  <a:srgbClr val="000000"/>
                </a:solidFill>
                <a:latin typeface="Courier New" charset="0"/>
              </a:rPr>
              <a:t>using namespace std;</a:t>
            </a:r>
          </a:p>
          <a:p>
            <a:endParaRPr lang="en-US" sz="1200" dirty="0">
              <a:solidFill>
                <a:srgbClr val="000000"/>
              </a:solidFill>
              <a:latin typeface="Courier New" charset="0"/>
            </a:endParaRPr>
          </a:p>
          <a:p>
            <a:r>
              <a:rPr lang="en-US" sz="1600" dirty="0">
                <a:solidFill>
                  <a:srgbClr val="0000FF"/>
                </a:solidFill>
                <a:latin typeface="Courier New" charset="0"/>
              </a:rPr>
              <a:t>/* Constructors */</a:t>
            </a:r>
          </a:p>
          <a:p>
            <a:endParaRPr lang="en-US" sz="1200" dirty="0">
              <a:solidFill>
                <a:srgbClr val="000000"/>
              </a:solidFill>
              <a:latin typeface="Courier New" charset="0"/>
            </a:endParaRPr>
          </a:p>
          <a:p>
            <a:r>
              <a:rPr lang="en-US" sz="1600" dirty="0" err="1">
                <a:solidFill>
                  <a:srgbClr val="000000"/>
                </a:solidFill>
                <a:latin typeface="Courier New" charset="0"/>
              </a:rPr>
              <a:t>Point::Point</a:t>
            </a:r>
            <a:r>
              <a:rPr lang="en-US" sz="1600" dirty="0">
                <a:solidFill>
                  <a:srgbClr val="000000"/>
                </a:solidFill>
                <a:latin typeface="Courier New" charset="0"/>
              </a:rPr>
              <a:t>() {</a:t>
            </a:r>
          </a:p>
          <a:p>
            <a:r>
              <a:rPr lang="en-US" sz="1600" dirty="0">
                <a:solidFill>
                  <a:srgbClr val="000000"/>
                </a:solidFill>
                <a:latin typeface="Courier New" charset="0"/>
              </a:rPr>
              <a:t>   </a:t>
            </a:r>
            <a:r>
              <a:rPr lang="en-US" sz="1600" dirty="0" err="1">
                <a:solidFill>
                  <a:srgbClr val="000000"/>
                </a:solidFill>
                <a:latin typeface="Courier New" charset="0"/>
              </a:rPr>
              <a:t>x</a:t>
            </a:r>
            <a:r>
              <a:rPr lang="en-US" sz="1600" dirty="0">
                <a:solidFill>
                  <a:srgbClr val="000000"/>
                </a:solidFill>
                <a:latin typeface="Courier New" charset="0"/>
              </a:rPr>
              <a:t> = 0;</a:t>
            </a:r>
          </a:p>
          <a:p>
            <a:r>
              <a:rPr lang="en-US" sz="1600" dirty="0">
                <a:solidFill>
                  <a:srgbClr val="000000"/>
                </a:solidFill>
                <a:latin typeface="Courier New" charset="0"/>
              </a:rPr>
              <a:t>   </a:t>
            </a:r>
            <a:r>
              <a:rPr lang="en-US" sz="1600" dirty="0" err="1">
                <a:solidFill>
                  <a:srgbClr val="000000"/>
                </a:solidFill>
                <a:latin typeface="Courier New" charset="0"/>
              </a:rPr>
              <a:t>y</a:t>
            </a:r>
            <a:r>
              <a:rPr lang="en-US" sz="1600" dirty="0">
                <a:solidFill>
                  <a:srgbClr val="000000"/>
                </a:solidFill>
                <a:latin typeface="Courier New" charset="0"/>
              </a:rPr>
              <a:t> = 0;</a:t>
            </a:r>
          </a:p>
          <a:p>
            <a:r>
              <a:rPr lang="en-US" sz="1600" dirty="0">
                <a:solidFill>
                  <a:srgbClr val="000000"/>
                </a:solidFill>
                <a:latin typeface="Courier New" charset="0"/>
              </a:rPr>
              <a:t>}</a:t>
            </a:r>
          </a:p>
          <a:p>
            <a:endParaRPr lang="en-US" sz="1200" dirty="0">
              <a:solidFill>
                <a:srgbClr val="000000"/>
              </a:solidFill>
              <a:latin typeface="Courier New" charset="0"/>
            </a:endParaRPr>
          </a:p>
          <a:p>
            <a:r>
              <a:rPr lang="en-US" sz="1600" dirty="0" err="1">
                <a:solidFill>
                  <a:srgbClr val="000000"/>
                </a:solidFill>
                <a:latin typeface="Courier New" charset="0"/>
              </a:rPr>
              <a:t>Point::Point(int</a:t>
            </a:r>
            <a:r>
              <a:rPr lang="en-US" sz="1600" dirty="0">
                <a:solidFill>
                  <a:srgbClr val="000000"/>
                </a:solidFill>
                <a:latin typeface="Courier New" charset="0"/>
              </a:rPr>
              <a:t> </a:t>
            </a:r>
            <a:r>
              <a:rPr lang="en-US" sz="1600" dirty="0" err="1">
                <a:solidFill>
                  <a:srgbClr val="000000"/>
                </a:solidFill>
                <a:latin typeface="Courier New" charset="0"/>
              </a:rPr>
              <a:t>xc</a:t>
            </a: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yc</a:t>
            </a:r>
            <a:r>
              <a:rPr lang="en-US" sz="1600" dirty="0">
                <a:solidFill>
                  <a:srgbClr val="000000"/>
                </a:solidFill>
                <a:latin typeface="Courier New" charset="0"/>
              </a:rPr>
              <a:t>) {</a:t>
            </a:r>
          </a:p>
          <a:p>
            <a:r>
              <a:rPr lang="en-US" sz="1600" dirty="0">
                <a:solidFill>
                  <a:srgbClr val="000000"/>
                </a:solidFill>
                <a:latin typeface="Courier New" charset="0"/>
              </a:rPr>
              <a:t>   </a:t>
            </a:r>
            <a:r>
              <a:rPr lang="en-US" sz="1600" dirty="0" err="1">
                <a:solidFill>
                  <a:srgbClr val="000000"/>
                </a:solidFill>
                <a:latin typeface="Courier New" charset="0"/>
              </a:rPr>
              <a:t>x</a:t>
            </a:r>
            <a:r>
              <a:rPr lang="en-US" sz="1600" dirty="0">
                <a:solidFill>
                  <a:srgbClr val="000000"/>
                </a:solidFill>
                <a:latin typeface="Courier New" charset="0"/>
              </a:rPr>
              <a:t> = </a:t>
            </a:r>
            <a:r>
              <a:rPr lang="en-US" sz="1600" dirty="0" err="1">
                <a:solidFill>
                  <a:srgbClr val="000000"/>
                </a:solidFill>
                <a:latin typeface="Courier New" charset="0"/>
              </a:rPr>
              <a:t>xc</a:t>
            </a:r>
            <a:r>
              <a:rPr lang="en-US" sz="1600" dirty="0">
                <a:solidFill>
                  <a:srgbClr val="000000"/>
                </a:solidFill>
                <a:latin typeface="Courier New" charset="0"/>
              </a:rPr>
              <a:t>;</a:t>
            </a:r>
          </a:p>
          <a:p>
            <a:r>
              <a:rPr lang="en-US" sz="1600" dirty="0">
                <a:solidFill>
                  <a:srgbClr val="000000"/>
                </a:solidFill>
                <a:latin typeface="Courier New" charset="0"/>
              </a:rPr>
              <a:t>   </a:t>
            </a:r>
            <a:r>
              <a:rPr lang="en-US" sz="1600" dirty="0" err="1">
                <a:solidFill>
                  <a:srgbClr val="000000"/>
                </a:solidFill>
                <a:latin typeface="Courier New" charset="0"/>
              </a:rPr>
              <a:t>y</a:t>
            </a:r>
            <a:r>
              <a:rPr lang="en-US" sz="1600" dirty="0">
                <a:solidFill>
                  <a:srgbClr val="000000"/>
                </a:solidFill>
                <a:latin typeface="Courier New" charset="0"/>
              </a:rPr>
              <a:t> = </a:t>
            </a:r>
            <a:r>
              <a:rPr lang="en-US" sz="1600" dirty="0" err="1">
                <a:solidFill>
                  <a:srgbClr val="000000"/>
                </a:solidFill>
                <a:latin typeface="Courier New" charset="0"/>
              </a:rPr>
              <a:t>yc</a:t>
            </a:r>
            <a:r>
              <a:rPr lang="en-US" sz="1600" dirty="0">
                <a:solidFill>
                  <a:srgbClr val="000000"/>
                </a:solidFill>
                <a:latin typeface="Courier New" charset="0"/>
              </a:rPr>
              <a:t>;</a:t>
            </a:r>
          </a:p>
          <a:p>
            <a:r>
              <a:rPr lang="en-US" sz="1600" dirty="0">
                <a:solidFill>
                  <a:srgbClr val="000000"/>
                </a:solidFill>
                <a:latin typeface="Courier New" charset="0"/>
              </a:rPr>
              <a:t>}</a:t>
            </a:r>
          </a:p>
          <a:p>
            <a:endParaRPr lang="en-US" sz="1600" dirty="0">
              <a:solidFill>
                <a:srgbClr val="000000"/>
              </a:solidFill>
              <a:latin typeface="Courier New" charset="0"/>
            </a:endParaRPr>
          </a:p>
        </p:txBody>
      </p:sp>
      <p:sp>
        <p:nvSpPr>
          <p:cNvPr id="924676"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4677"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4678"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point.cpp</a:t>
            </a:r>
            <a:r>
              <a:rPr lang="en-US" sz="4000" dirty="0">
                <a:solidFill>
                  <a:srgbClr val="FF0000"/>
                </a:solidFill>
              </a:rPr>
              <a:t> Implementation</a:t>
            </a:r>
          </a:p>
        </p:txBody>
      </p:sp>
      <p:sp>
        <p:nvSpPr>
          <p:cNvPr id="924679"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87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928771" name="Text Box 3"/>
          <p:cNvSpPr txBox="1">
            <a:spLocks noChangeArrowheads="1"/>
          </p:cNvSpPr>
          <p:nvPr/>
        </p:nvSpPr>
        <p:spPr bwMode="auto">
          <a:xfrm>
            <a:off x="373063" y="1193800"/>
            <a:ext cx="8440737" cy="5262980"/>
          </a:xfrm>
          <a:prstGeom prst="rect">
            <a:avLst/>
          </a:prstGeom>
          <a:noFill/>
          <a:ln w="9525">
            <a:noFill/>
            <a:miter lim="800000"/>
            <a:headEnd/>
            <a:tailEnd/>
          </a:ln>
          <a:effectLst/>
        </p:spPr>
        <p:txBody>
          <a:bodyPr>
            <a:prstTxWarp prst="textNoShape">
              <a:avLst/>
            </a:prstTxWarp>
            <a:spAutoFit/>
          </a:bodyPr>
          <a:lstStyle/>
          <a:p>
            <a:r>
              <a:rPr lang="en-US" sz="1600" dirty="0">
                <a:solidFill>
                  <a:srgbClr val="0000FF"/>
                </a:solidFill>
                <a:latin typeface="Courier New" charset="0"/>
              </a:rPr>
              <a:t>/*</a:t>
            </a:r>
          </a:p>
          <a:p>
            <a:r>
              <a:rPr lang="en-US" sz="1600" dirty="0">
                <a:solidFill>
                  <a:srgbClr val="0000FF"/>
                </a:solidFill>
                <a:latin typeface="Courier New" charset="0"/>
              </a:rPr>
              <a:t> * File: </a:t>
            </a:r>
            <a:r>
              <a:rPr lang="en-US" sz="1600" dirty="0" err="1">
                <a:solidFill>
                  <a:srgbClr val="0000FF"/>
                </a:solidFill>
                <a:latin typeface="Courier New" charset="0"/>
              </a:rPr>
              <a:t>point.cpp</a:t>
            </a:r>
            <a:endParaRPr lang="en-US" sz="1600" dirty="0">
              <a:solidFill>
                <a:srgbClr val="0000FF"/>
              </a:solidFill>
              <a:latin typeface="Courier New" charset="0"/>
            </a:endParaRPr>
          </a:p>
          <a:p>
            <a:r>
              <a:rPr lang="en-US" sz="1600" dirty="0">
                <a:solidFill>
                  <a:srgbClr val="0000FF"/>
                </a:solidFill>
                <a:latin typeface="Courier New" charset="0"/>
              </a:rPr>
              <a:t> * ---------------</a:t>
            </a:r>
          </a:p>
          <a:p>
            <a:r>
              <a:rPr lang="en-US" sz="1600" dirty="0">
                <a:solidFill>
                  <a:srgbClr val="0000FF"/>
                </a:solidFill>
                <a:latin typeface="Courier New" charset="0"/>
              </a:rPr>
              <a:t> * This file implements the </a:t>
            </a:r>
            <a:r>
              <a:rPr lang="en-US" sz="1600" dirty="0" err="1">
                <a:solidFill>
                  <a:srgbClr val="0000FF"/>
                </a:solidFill>
                <a:latin typeface="Courier New" charset="0"/>
              </a:rPr>
              <a:t>point.h</a:t>
            </a:r>
            <a:r>
              <a:rPr lang="en-US" sz="1600" dirty="0">
                <a:solidFill>
                  <a:srgbClr val="0000FF"/>
                </a:solidFill>
                <a:latin typeface="Courier New" charset="0"/>
              </a:rPr>
              <a:t> interface.</a:t>
            </a:r>
          </a:p>
          <a:p>
            <a:r>
              <a:rPr lang="en-US" sz="1600" dirty="0">
                <a:solidFill>
                  <a:srgbClr val="0000FF"/>
                </a:solidFill>
                <a:latin typeface="Courier New" charset="0"/>
              </a:rPr>
              <a:t> */</a:t>
            </a:r>
          </a:p>
          <a:p>
            <a:endParaRPr lang="en-US" sz="1200" dirty="0">
              <a:solidFill>
                <a:srgbClr val="000000"/>
              </a:solidFill>
              <a:latin typeface="Courier New" charset="0"/>
            </a:endParaRPr>
          </a:p>
          <a:p>
            <a:r>
              <a:rPr lang="en-US" sz="1600" dirty="0">
                <a:solidFill>
                  <a:srgbClr val="000000"/>
                </a:solidFill>
                <a:latin typeface="Courier New" charset="0"/>
              </a:rPr>
              <a:t>#include &lt;string&gt;</a:t>
            </a:r>
          </a:p>
          <a:p>
            <a:r>
              <a:rPr lang="en-US" sz="1600" dirty="0">
                <a:solidFill>
                  <a:srgbClr val="000000"/>
                </a:solidFill>
                <a:latin typeface="Courier New" charset="0"/>
              </a:rPr>
              <a:t>#include "</a:t>
            </a:r>
            <a:r>
              <a:rPr lang="en-US" sz="1600" dirty="0" err="1">
                <a:solidFill>
                  <a:srgbClr val="000000"/>
                </a:solidFill>
                <a:latin typeface="Courier New" charset="0"/>
              </a:rPr>
              <a:t>point.h</a:t>
            </a:r>
            <a:r>
              <a:rPr lang="en-US" sz="1600" dirty="0">
                <a:solidFill>
                  <a:srgbClr val="000000"/>
                </a:solidFill>
                <a:latin typeface="Courier New" charset="0"/>
              </a:rPr>
              <a:t>"</a:t>
            </a:r>
          </a:p>
          <a:p>
            <a:r>
              <a:rPr lang="en-US" sz="1600" dirty="0">
                <a:solidFill>
                  <a:srgbClr val="000000"/>
                </a:solidFill>
                <a:latin typeface="Courier New" charset="0"/>
              </a:rPr>
              <a:t>#include "</a:t>
            </a:r>
            <a:r>
              <a:rPr lang="en-US" sz="1600" dirty="0" err="1">
                <a:solidFill>
                  <a:srgbClr val="000000"/>
                </a:solidFill>
                <a:latin typeface="Courier New" charset="0"/>
              </a:rPr>
              <a:t>strlib.h</a:t>
            </a:r>
            <a:r>
              <a:rPr lang="en-US" sz="1600" dirty="0">
                <a:solidFill>
                  <a:srgbClr val="000000"/>
                </a:solidFill>
                <a:latin typeface="Courier New" charset="0"/>
              </a:rPr>
              <a:t>"</a:t>
            </a:r>
          </a:p>
          <a:p>
            <a:r>
              <a:rPr lang="en-US" sz="1600" dirty="0">
                <a:solidFill>
                  <a:srgbClr val="000000"/>
                </a:solidFill>
                <a:latin typeface="Courier New" charset="0"/>
              </a:rPr>
              <a:t>using namespace std;</a:t>
            </a:r>
          </a:p>
          <a:p>
            <a:endParaRPr lang="en-US" sz="1200" dirty="0">
              <a:solidFill>
                <a:srgbClr val="000000"/>
              </a:solidFill>
              <a:latin typeface="Courier New" charset="0"/>
            </a:endParaRPr>
          </a:p>
          <a:p>
            <a:r>
              <a:rPr lang="en-US" sz="1600" dirty="0">
                <a:solidFill>
                  <a:srgbClr val="0000FF"/>
                </a:solidFill>
                <a:latin typeface="Courier New" charset="0"/>
              </a:rPr>
              <a:t>/* Constructors */</a:t>
            </a:r>
          </a:p>
          <a:p>
            <a:endParaRPr lang="en-US" sz="1200" dirty="0">
              <a:solidFill>
                <a:srgbClr val="000000"/>
              </a:solidFill>
              <a:latin typeface="Courier New" charset="0"/>
            </a:endParaRPr>
          </a:p>
          <a:p>
            <a:r>
              <a:rPr lang="en-US" sz="1600" dirty="0" err="1">
                <a:solidFill>
                  <a:srgbClr val="000000"/>
                </a:solidFill>
                <a:latin typeface="Courier New" charset="0"/>
              </a:rPr>
              <a:t>Point::Point</a:t>
            </a:r>
            <a:r>
              <a:rPr lang="en-US" sz="1600" dirty="0">
                <a:solidFill>
                  <a:srgbClr val="000000"/>
                </a:solidFill>
                <a:latin typeface="Courier New" charset="0"/>
              </a:rPr>
              <a:t>() {</a:t>
            </a:r>
          </a:p>
          <a:p>
            <a:r>
              <a:rPr lang="en-US" sz="1600" dirty="0">
                <a:solidFill>
                  <a:srgbClr val="000000"/>
                </a:solidFill>
                <a:latin typeface="Courier New" charset="0"/>
              </a:rPr>
              <a:t>   </a:t>
            </a:r>
            <a:r>
              <a:rPr lang="en-US" sz="1600" dirty="0" err="1">
                <a:solidFill>
                  <a:srgbClr val="000000"/>
                </a:solidFill>
                <a:latin typeface="Courier New" charset="0"/>
              </a:rPr>
              <a:t>x</a:t>
            </a:r>
            <a:r>
              <a:rPr lang="en-US" sz="1600" dirty="0">
                <a:solidFill>
                  <a:srgbClr val="000000"/>
                </a:solidFill>
                <a:latin typeface="Courier New" charset="0"/>
              </a:rPr>
              <a:t> = 0;</a:t>
            </a:r>
          </a:p>
          <a:p>
            <a:r>
              <a:rPr lang="en-US" sz="1600" dirty="0">
                <a:solidFill>
                  <a:srgbClr val="000000"/>
                </a:solidFill>
                <a:latin typeface="Courier New" charset="0"/>
              </a:rPr>
              <a:t>   </a:t>
            </a:r>
            <a:r>
              <a:rPr lang="en-US" sz="1600" dirty="0" err="1">
                <a:solidFill>
                  <a:srgbClr val="000000"/>
                </a:solidFill>
                <a:latin typeface="Courier New" charset="0"/>
              </a:rPr>
              <a:t>y</a:t>
            </a:r>
            <a:r>
              <a:rPr lang="en-US" sz="1600" dirty="0">
                <a:solidFill>
                  <a:srgbClr val="000000"/>
                </a:solidFill>
                <a:latin typeface="Courier New" charset="0"/>
              </a:rPr>
              <a:t> = 0;</a:t>
            </a:r>
          </a:p>
          <a:p>
            <a:r>
              <a:rPr lang="en-US" sz="1600" dirty="0">
                <a:solidFill>
                  <a:srgbClr val="000000"/>
                </a:solidFill>
                <a:latin typeface="Courier New" charset="0"/>
              </a:rPr>
              <a:t>}</a:t>
            </a:r>
          </a:p>
          <a:p>
            <a:endParaRPr lang="en-US" sz="1200" dirty="0">
              <a:solidFill>
                <a:srgbClr val="000000"/>
              </a:solidFill>
              <a:latin typeface="Courier New" charset="0"/>
            </a:endParaRPr>
          </a:p>
          <a:p>
            <a:r>
              <a:rPr lang="en-US" sz="1600" dirty="0" err="1">
                <a:solidFill>
                  <a:srgbClr val="000000"/>
                </a:solidFill>
                <a:latin typeface="Courier New" charset="0"/>
              </a:rPr>
              <a:t>Point::Point(int</a:t>
            </a:r>
            <a:r>
              <a:rPr lang="en-US" sz="1600" dirty="0">
                <a:solidFill>
                  <a:srgbClr val="000000"/>
                </a:solidFill>
                <a:latin typeface="Courier New" charset="0"/>
              </a:rPr>
              <a:t> </a:t>
            </a:r>
            <a:r>
              <a:rPr lang="en-US" sz="1600" dirty="0" err="1">
                <a:solidFill>
                  <a:srgbClr val="000000"/>
                </a:solidFill>
                <a:latin typeface="Courier New" charset="0"/>
              </a:rPr>
              <a:t>xc</a:t>
            </a: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yc</a:t>
            </a:r>
            <a:r>
              <a:rPr lang="en-US" sz="1600" dirty="0">
                <a:solidFill>
                  <a:srgbClr val="000000"/>
                </a:solidFill>
                <a:latin typeface="Courier New" charset="0"/>
              </a:rPr>
              <a:t>) {</a:t>
            </a:r>
          </a:p>
          <a:p>
            <a:r>
              <a:rPr lang="en-US" sz="1600" dirty="0">
                <a:solidFill>
                  <a:srgbClr val="000000"/>
                </a:solidFill>
                <a:latin typeface="Courier New" charset="0"/>
              </a:rPr>
              <a:t>   </a:t>
            </a:r>
            <a:r>
              <a:rPr lang="en-US" sz="1600" dirty="0" err="1">
                <a:solidFill>
                  <a:srgbClr val="000000"/>
                </a:solidFill>
                <a:latin typeface="Courier New" charset="0"/>
              </a:rPr>
              <a:t>x</a:t>
            </a:r>
            <a:r>
              <a:rPr lang="en-US" sz="1600" dirty="0">
                <a:solidFill>
                  <a:srgbClr val="000000"/>
                </a:solidFill>
                <a:latin typeface="Courier New" charset="0"/>
              </a:rPr>
              <a:t> = </a:t>
            </a:r>
            <a:r>
              <a:rPr lang="en-US" sz="1600" dirty="0" err="1">
                <a:solidFill>
                  <a:srgbClr val="000000"/>
                </a:solidFill>
                <a:latin typeface="Courier New" charset="0"/>
              </a:rPr>
              <a:t>xc</a:t>
            </a:r>
            <a:r>
              <a:rPr lang="en-US" sz="1600" dirty="0">
                <a:solidFill>
                  <a:srgbClr val="000000"/>
                </a:solidFill>
                <a:latin typeface="Courier New" charset="0"/>
              </a:rPr>
              <a:t>;</a:t>
            </a:r>
          </a:p>
          <a:p>
            <a:r>
              <a:rPr lang="en-US" sz="1600" dirty="0">
                <a:solidFill>
                  <a:srgbClr val="000000"/>
                </a:solidFill>
                <a:latin typeface="Courier New" charset="0"/>
              </a:rPr>
              <a:t>   </a:t>
            </a:r>
            <a:r>
              <a:rPr lang="en-US" sz="1600" dirty="0" err="1">
                <a:solidFill>
                  <a:srgbClr val="000000"/>
                </a:solidFill>
                <a:latin typeface="Courier New" charset="0"/>
              </a:rPr>
              <a:t>y</a:t>
            </a:r>
            <a:r>
              <a:rPr lang="en-US" sz="1600" dirty="0">
                <a:solidFill>
                  <a:srgbClr val="000000"/>
                </a:solidFill>
                <a:latin typeface="Courier New" charset="0"/>
              </a:rPr>
              <a:t> = </a:t>
            </a:r>
            <a:r>
              <a:rPr lang="en-US" sz="1600" dirty="0" err="1">
                <a:solidFill>
                  <a:srgbClr val="000000"/>
                </a:solidFill>
                <a:latin typeface="Courier New" charset="0"/>
              </a:rPr>
              <a:t>yc</a:t>
            </a:r>
            <a:r>
              <a:rPr lang="en-US" sz="1600" dirty="0">
                <a:solidFill>
                  <a:srgbClr val="000000"/>
                </a:solidFill>
                <a:latin typeface="Courier New" charset="0"/>
              </a:rPr>
              <a:t>;</a:t>
            </a:r>
          </a:p>
          <a:p>
            <a:r>
              <a:rPr lang="en-US" sz="1600" dirty="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92877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4" name="Text Box 6"/>
            <p:cNvSpPr txBox="1">
              <a:spLocks noChangeArrowheads="1"/>
            </p:cNvSpPr>
            <p:nvPr/>
          </p:nvSpPr>
          <p:spPr bwMode="auto">
            <a:xfrm>
              <a:off x="251" y="752"/>
              <a:ext cx="5261" cy="3160"/>
            </a:xfrm>
            <a:prstGeom prst="rect">
              <a:avLst/>
            </a:prstGeom>
            <a:noFill/>
            <a:ln w="9525">
              <a:noFill/>
              <a:miter lim="800000"/>
              <a:headEnd/>
              <a:tailEnd/>
            </a:ln>
            <a:effectLst/>
          </p:spPr>
          <p:txBody>
            <a:bodyPr>
              <a:prstTxWarp prst="textNoShape">
                <a:avLst/>
              </a:prstTxWarp>
              <a:spAutoFit/>
            </a:bodyPr>
            <a:lstStyle/>
            <a:p>
              <a:r>
                <a:rPr lang="en-US" sz="1600" dirty="0">
                  <a:solidFill>
                    <a:srgbClr val="0000FF"/>
                  </a:solidFill>
                  <a:latin typeface="Courier New" charset="0"/>
                </a:rPr>
                <a:t>/* Getters */</a:t>
              </a:r>
            </a:p>
            <a:p>
              <a:endParaRPr lang="en-US" sz="1600" dirty="0">
                <a:solidFill>
                  <a:srgbClr val="000000"/>
                </a:solidFill>
                <a:latin typeface="Courier New" charset="0"/>
              </a:endParaRPr>
            </a:p>
            <a:p>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Point::getX</a:t>
              </a:r>
              <a:r>
                <a:rPr lang="en-US" sz="1600" dirty="0">
                  <a:solidFill>
                    <a:srgbClr val="000000"/>
                  </a:solidFill>
                  <a:latin typeface="Courier New" charset="0"/>
                </a:rPr>
                <a:t>() {</a:t>
              </a:r>
            </a:p>
            <a:p>
              <a:r>
                <a:rPr lang="en-US" sz="1600" dirty="0">
                  <a:solidFill>
                    <a:srgbClr val="000000"/>
                  </a:solidFill>
                  <a:latin typeface="Courier New" charset="0"/>
                </a:rPr>
                <a:t>   return </a:t>
              </a:r>
              <a:r>
                <a:rPr lang="en-US" sz="1600" dirty="0" err="1">
                  <a:solidFill>
                    <a:srgbClr val="000000"/>
                  </a:solidFill>
                  <a:latin typeface="Courier New" charset="0"/>
                </a:rPr>
                <a:t>x</a:t>
              </a:r>
              <a:r>
                <a:rPr lang="en-US" sz="1600" dirty="0">
                  <a:solidFill>
                    <a:srgbClr val="000000"/>
                  </a:solidFill>
                  <a:latin typeface="Courier New" charset="0"/>
                </a:rPr>
                <a:t>;</a:t>
              </a:r>
            </a:p>
            <a:p>
              <a:r>
                <a:rPr lang="en-US" sz="1600" dirty="0">
                  <a:solidFill>
                    <a:srgbClr val="000000"/>
                  </a:solidFill>
                  <a:latin typeface="Courier New" charset="0"/>
                </a:rPr>
                <a:t>}</a:t>
              </a:r>
            </a:p>
            <a:p>
              <a:endParaRPr lang="en-US" sz="1600" dirty="0">
                <a:solidFill>
                  <a:srgbClr val="000000"/>
                </a:solidFill>
                <a:latin typeface="Courier New" charset="0"/>
              </a:endParaRPr>
            </a:p>
            <a:p>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Point::getY</a:t>
              </a:r>
              <a:r>
                <a:rPr lang="en-US" sz="1600" dirty="0">
                  <a:solidFill>
                    <a:srgbClr val="000000"/>
                  </a:solidFill>
                  <a:latin typeface="Courier New" charset="0"/>
                </a:rPr>
                <a:t>() {</a:t>
              </a:r>
            </a:p>
            <a:p>
              <a:r>
                <a:rPr lang="en-US" sz="1600" dirty="0">
                  <a:solidFill>
                    <a:srgbClr val="000000"/>
                  </a:solidFill>
                  <a:latin typeface="Courier New" charset="0"/>
                </a:rPr>
                <a:t>   return </a:t>
              </a:r>
              <a:r>
                <a:rPr lang="en-US" sz="1600" dirty="0" err="1">
                  <a:solidFill>
                    <a:srgbClr val="000000"/>
                  </a:solidFill>
                  <a:latin typeface="Courier New" charset="0"/>
                </a:rPr>
                <a:t>y</a:t>
              </a:r>
              <a:r>
                <a:rPr lang="en-US" sz="1600" dirty="0">
                  <a:solidFill>
                    <a:srgbClr val="000000"/>
                  </a:solidFill>
                  <a:latin typeface="Courier New" charset="0"/>
                </a:rPr>
                <a:t>;</a:t>
              </a:r>
            </a:p>
            <a:p>
              <a:r>
                <a:rPr lang="en-US" sz="1600" dirty="0">
                  <a:solidFill>
                    <a:srgbClr val="000000"/>
                  </a:solidFill>
                  <a:latin typeface="Courier New" charset="0"/>
                </a:rPr>
                <a:t>}</a:t>
              </a:r>
            </a:p>
            <a:p>
              <a:endParaRPr lang="en-US" sz="1600" dirty="0">
                <a:solidFill>
                  <a:srgbClr val="000000"/>
                </a:solidFill>
                <a:latin typeface="Courier New" charset="0"/>
              </a:endParaRPr>
            </a:p>
            <a:p>
              <a:r>
                <a:rPr lang="en-US" sz="1600" dirty="0">
                  <a:solidFill>
                    <a:srgbClr val="0000FF"/>
                  </a:solidFill>
                  <a:latin typeface="Courier New" charset="0"/>
                </a:rPr>
                <a:t>/* The </a:t>
              </a:r>
              <a:r>
                <a:rPr lang="en-US" sz="1600" dirty="0" err="1">
                  <a:solidFill>
                    <a:srgbClr val="0000FF"/>
                  </a:solidFill>
                  <a:latin typeface="Courier New" charset="0"/>
                </a:rPr>
                <a:t>toString</a:t>
              </a:r>
              <a:r>
                <a:rPr lang="en-US" sz="1600" dirty="0">
                  <a:solidFill>
                    <a:srgbClr val="0000FF"/>
                  </a:solidFill>
                  <a:latin typeface="Courier New" charset="0"/>
                </a:rPr>
                <a:t> method and the &lt;&lt; operator */</a:t>
              </a:r>
            </a:p>
            <a:p>
              <a:endParaRPr lang="en-US" sz="1600" dirty="0">
                <a:solidFill>
                  <a:srgbClr val="000000"/>
                </a:solidFill>
                <a:latin typeface="Courier New" charset="0"/>
              </a:endParaRPr>
            </a:p>
            <a:p>
              <a:r>
                <a:rPr lang="en-US" sz="1600" dirty="0">
                  <a:solidFill>
                    <a:srgbClr val="000000"/>
                  </a:solidFill>
                  <a:latin typeface="Courier New" charset="0"/>
                </a:rPr>
                <a:t>string </a:t>
              </a:r>
              <a:r>
                <a:rPr lang="en-US" sz="1600" dirty="0" err="1">
                  <a:solidFill>
                    <a:srgbClr val="000000"/>
                  </a:solidFill>
                  <a:latin typeface="Courier New" charset="0"/>
                </a:rPr>
                <a:t>Point::toString</a:t>
              </a:r>
              <a:r>
                <a:rPr lang="en-US" sz="1600" dirty="0">
                  <a:solidFill>
                    <a:srgbClr val="000000"/>
                  </a:solidFill>
                  <a:latin typeface="Courier New" charset="0"/>
                </a:rPr>
                <a:t>() {</a:t>
              </a:r>
            </a:p>
            <a:p>
              <a:r>
                <a:rPr lang="en-US" sz="1600" dirty="0">
                  <a:solidFill>
                    <a:srgbClr val="000000"/>
                  </a:solidFill>
                  <a:latin typeface="Courier New" charset="0"/>
                </a:rPr>
                <a:t>   return "("</a:t>
              </a:r>
              <a:r>
                <a:rPr lang="en-US" dirty="0">
                  <a:solidFill>
                    <a:srgbClr val="000000"/>
                  </a:solidFill>
                  <a:latin typeface="Courier New" charset="0"/>
                </a:rPr>
                <a:t> </a:t>
              </a:r>
              <a:r>
                <a:rPr lang="en-US" sz="1600" dirty="0">
                  <a:solidFill>
                    <a:srgbClr val="000000"/>
                  </a:solidFill>
                  <a:latin typeface="Courier New" charset="0"/>
                </a:rPr>
                <a:t>+</a:t>
              </a:r>
              <a:r>
                <a:rPr lang="en-US" dirty="0">
                  <a:solidFill>
                    <a:srgbClr val="000000"/>
                  </a:solidFill>
                  <a:latin typeface="Courier New" charset="0"/>
                </a:rPr>
                <a:t> </a:t>
              </a:r>
              <a:r>
                <a:rPr lang="en-US" sz="1600" dirty="0" err="1">
                  <a:solidFill>
                    <a:srgbClr val="000000"/>
                  </a:solidFill>
                  <a:latin typeface="Courier New" charset="0"/>
                </a:rPr>
                <a:t>integerToString(x</a:t>
              </a:r>
              <a:r>
                <a:rPr lang="en-US" sz="1600" dirty="0">
                  <a:solidFill>
                    <a:srgbClr val="000000"/>
                  </a:solidFill>
                  <a:latin typeface="Courier New" charset="0"/>
                </a:rPr>
                <a:t>)</a:t>
              </a:r>
              <a:r>
                <a:rPr lang="en-US" dirty="0">
                  <a:solidFill>
                    <a:srgbClr val="000000"/>
                  </a:solidFill>
                  <a:latin typeface="Courier New" charset="0"/>
                </a:rPr>
                <a:t> </a:t>
              </a:r>
              <a:r>
                <a:rPr lang="en-US" sz="1600" dirty="0">
                  <a:solidFill>
                    <a:srgbClr val="000000"/>
                  </a:solidFill>
                  <a:latin typeface="Courier New" charset="0"/>
                </a:rPr>
                <a:t>+</a:t>
              </a:r>
              <a:r>
                <a:rPr lang="en-US" dirty="0">
                  <a:solidFill>
                    <a:srgbClr val="000000"/>
                  </a:solidFill>
                  <a:latin typeface="Courier New" charset="0"/>
                </a:rPr>
                <a:t> </a:t>
              </a:r>
              <a:r>
                <a:rPr lang="en-US" sz="1600" dirty="0">
                  <a:solidFill>
                    <a:srgbClr val="000000"/>
                  </a:solidFill>
                  <a:latin typeface="Courier New" charset="0"/>
                </a:rPr>
                <a:t>","</a:t>
              </a:r>
              <a:r>
                <a:rPr lang="en-US" dirty="0">
                  <a:solidFill>
                    <a:srgbClr val="000000"/>
                  </a:solidFill>
                  <a:latin typeface="Courier New" charset="0"/>
                </a:rPr>
                <a:t> </a:t>
              </a:r>
              <a:r>
                <a:rPr lang="en-US" sz="1600" dirty="0">
                  <a:solidFill>
                    <a:srgbClr val="000000"/>
                  </a:solidFill>
                  <a:latin typeface="Courier New" charset="0"/>
                </a:rPr>
                <a:t>+</a:t>
              </a:r>
              <a:r>
                <a:rPr lang="en-US" dirty="0">
                  <a:solidFill>
                    <a:srgbClr val="000000"/>
                  </a:solidFill>
                  <a:latin typeface="Courier New" charset="0"/>
                </a:rPr>
                <a:t> </a:t>
              </a:r>
              <a:r>
                <a:rPr lang="en-US" sz="1600" dirty="0" err="1">
                  <a:solidFill>
                    <a:srgbClr val="000000"/>
                  </a:solidFill>
                  <a:latin typeface="Courier New" charset="0"/>
                </a:rPr>
                <a:t>integerToString(y</a:t>
              </a:r>
              <a:r>
                <a:rPr lang="en-US" sz="1600" dirty="0">
                  <a:solidFill>
                    <a:srgbClr val="000000"/>
                  </a:solidFill>
                  <a:latin typeface="Courier New" charset="0"/>
                </a:rPr>
                <a:t>)</a:t>
              </a:r>
              <a:r>
                <a:rPr lang="en-US" dirty="0">
                  <a:solidFill>
                    <a:srgbClr val="000000"/>
                  </a:solidFill>
                  <a:latin typeface="Courier New" charset="0"/>
                </a:rPr>
                <a:t> </a:t>
              </a:r>
              <a:r>
                <a:rPr lang="en-US" sz="1600" dirty="0">
                  <a:solidFill>
                    <a:srgbClr val="000000"/>
                  </a:solidFill>
                  <a:latin typeface="Courier New" charset="0"/>
                </a:rPr>
                <a:t>+</a:t>
              </a:r>
              <a:r>
                <a:rPr lang="en-US" dirty="0">
                  <a:solidFill>
                    <a:srgbClr val="000000"/>
                  </a:solidFill>
                  <a:latin typeface="Courier New" charset="0"/>
                </a:rPr>
                <a:t> </a:t>
              </a:r>
              <a:r>
                <a:rPr lang="en-US" sz="1600" dirty="0">
                  <a:solidFill>
                    <a:srgbClr val="000000"/>
                  </a:solidFill>
                  <a:latin typeface="Courier New" charset="0"/>
                </a:rPr>
                <a:t>")";</a:t>
              </a:r>
            </a:p>
            <a:p>
              <a:r>
                <a:rPr lang="en-US" sz="1600" dirty="0">
                  <a:solidFill>
                    <a:srgbClr val="000000"/>
                  </a:solidFill>
                  <a:latin typeface="Courier New" charset="0"/>
                </a:rPr>
                <a:t>}</a:t>
              </a:r>
            </a:p>
            <a:p>
              <a:endParaRPr lang="en-US" sz="1600" dirty="0">
                <a:solidFill>
                  <a:srgbClr val="000000"/>
                </a:solidFill>
                <a:latin typeface="Courier New" charset="0"/>
              </a:endParaRPr>
            </a:p>
            <a:p>
              <a:r>
                <a:rPr lang="en-US" sz="1600" dirty="0" err="1">
                  <a:solidFill>
                    <a:srgbClr val="000000"/>
                  </a:solidFill>
                  <a:latin typeface="Courier New" charset="0"/>
                </a:rPr>
                <a:t>ostream</a:t>
              </a:r>
              <a:r>
                <a:rPr lang="en-US" sz="1600" dirty="0">
                  <a:solidFill>
                    <a:srgbClr val="000000"/>
                  </a:solidFill>
                  <a:latin typeface="Courier New" charset="0"/>
                </a:rPr>
                <a:t> &amp; operator&lt;&lt;(</a:t>
              </a:r>
              <a:r>
                <a:rPr lang="en-US" sz="1600" dirty="0" err="1">
                  <a:solidFill>
                    <a:srgbClr val="000000"/>
                  </a:solidFill>
                  <a:latin typeface="Courier New" charset="0"/>
                </a:rPr>
                <a:t>ostream</a:t>
              </a:r>
              <a:r>
                <a:rPr lang="en-US" sz="1600" dirty="0">
                  <a:solidFill>
                    <a:srgbClr val="000000"/>
                  </a:solidFill>
                  <a:latin typeface="Courier New" charset="0"/>
                </a:rPr>
                <a:t> &amp; </a:t>
              </a:r>
              <a:r>
                <a:rPr lang="en-US" sz="1600" dirty="0" err="1">
                  <a:solidFill>
                    <a:srgbClr val="000000"/>
                  </a:solidFill>
                  <a:latin typeface="Courier New" charset="0"/>
                </a:rPr>
                <a:t>os</a:t>
              </a:r>
              <a:r>
                <a:rPr lang="en-US" sz="1600" dirty="0">
                  <a:solidFill>
                    <a:srgbClr val="000000"/>
                  </a:solidFill>
                  <a:latin typeface="Courier New" charset="0"/>
                </a:rPr>
                <a:t>, Point pt) {</a:t>
              </a:r>
            </a:p>
            <a:p>
              <a:r>
                <a:rPr lang="en-US" sz="1600" dirty="0">
                  <a:solidFill>
                    <a:srgbClr val="000000"/>
                  </a:solidFill>
                  <a:latin typeface="Courier New" charset="0"/>
                </a:rPr>
                <a:t>   return </a:t>
              </a:r>
              <a:r>
                <a:rPr lang="en-US" sz="1600" dirty="0" err="1">
                  <a:solidFill>
                    <a:srgbClr val="000000"/>
                  </a:solidFill>
                  <a:latin typeface="Courier New" charset="0"/>
                </a:rPr>
                <a:t>os</a:t>
              </a:r>
              <a:r>
                <a:rPr lang="en-US" sz="1600" dirty="0">
                  <a:solidFill>
                    <a:srgbClr val="000000"/>
                  </a:solidFill>
                  <a:latin typeface="Courier New" charset="0"/>
                </a:rPr>
                <a:t> &lt;&lt; </a:t>
              </a:r>
              <a:r>
                <a:rPr lang="en-US" sz="1600" dirty="0" err="1">
                  <a:solidFill>
                    <a:srgbClr val="000000"/>
                  </a:solidFill>
                  <a:latin typeface="Courier New" charset="0"/>
                </a:rPr>
                <a:t>pt.toString</a:t>
              </a:r>
              <a:r>
                <a:rPr lang="en-US" sz="1600" dirty="0">
                  <a:solidFill>
                    <a:srgbClr val="000000"/>
                  </a:solidFill>
                  <a:latin typeface="Courier New" charset="0"/>
                </a:rPr>
                <a:t>();</a:t>
              </a:r>
            </a:p>
            <a:p>
              <a:r>
                <a:rPr lang="en-US" sz="1600" dirty="0">
                  <a:solidFill>
                    <a:srgbClr val="000000"/>
                  </a:solidFill>
                  <a:latin typeface="Courier New" charset="0"/>
                </a:rPr>
                <a:t>}</a:t>
              </a:r>
            </a:p>
            <a:p>
              <a:endParaRPr lang="en-US" sz="1600" dirty="0">
                <a:solidFill>
                  <a:srgbClr val="000000"/>
                </a:solidFill>
                <a:latin typeface="Courier New" charset="0"/>
              </a:endParaRPr>
            </a:p>
          </p:txBody>
        </p:sp>
      </p:grpSp>
      <p:sp>
        <p:nvSpPr>
          <p:cNvPr id="92877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928777"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err="1">
                <a:solidFill>
                  <a:srgbClr val="FF0000"/>
                </a:solidFill>
                <a:latin typeface="Courier New" charset="0"/>
              </a:rPr>
              <a:t>point.cpp</a:t>
            </a:r>
            <a:r>
              <a:rPr lang="en-US" sz="4000" dirty="0">
                <a:solidFill>
                  <a:srgbClr val="FF0000"/>
                </a:solidFill>
              </a:rPr>
              <a:t> Implementation</a:t>
            </a:r>
          </a:p>
        </p:txBody>
      </p:sp>
      <p:sp>
        <p:nvSpPr>
          <p:cNvPr id="92877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8771"/>
                                        </p:tgtEl>
                                        <p:attrNameLst>
                                          <p:attrName>ppt_x</p:attrName>
                                        </p:attrNameLst>
                                      </p:cBhvr>
                                      <p:tavLst>
                                        <p:tav tm="0">
                                          <p:val>
                                            <p:strVal val="ppt_x"/>
                                          </p:val>
                                        </p:tav>
                                        <p:tav tm="100000">
                                          <p:val>
                                            <p:strVal val="ppt_x"/>
                                          </p:val>
                                        </p:tav>
                                      </p:tavLst>
                                    </p:anim>
                                    <p:anim calcmode="lin" valueType="num">
                                      <p:cBhvr additive="base">
                                        <p:cTn id="7" dur="1000"/>
                                        <p:tgtEl>
                                          <p:spTgt spid="928771"/>
                                        </p:tgtEl>
                                        <p:attrNameLst>
                                          <p:attrName>ppt_y</p:attrName>
                                        </p:attrNameLst>
                                      </p:cBhvr>
                                      <p:tavLst>
                                        <p:tav tm="0">
                                          <p:val>
                                            <p:strVal val="ppt_y"/>
                                          </p:val>
                                        </p:tav>
                                        <p:tav tm="100000">
                                          <p:val>
                                            <p:strVal val="0-ppt_h/2"/>
                                          </p:val>
                                        </p:tav>
                                      </p:tavLst>
                                    </p:anim>
                                    <p:set>
                                      <p:cBhvr>
                                        <p:cTn id="8" dur="1" fill="hold">
                                          <p:stCondLst>
                                            <p:cond delay="999"/>
                                          </p:stCondLst>
                                        </p:cTn>
                                        <p:tgtEl>
                                          <p:spTgt spid="92877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877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033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Overloading Operators</a:t>
            </a:r>
            <a:endParaRPr lang="en-US" dirty="0">
              <a:solidFill>
                <a:schemeClr val="tx1"/>
              </a:solidFill>
            </a:endParaRPr>
          </a:p>
        </p:txBody>
      </p:sp>
      <p:sp>
        <p:nvSpPr>
          <p:cNvPr id="910339" name="Rectangle 3"/>
          <p:cNvSpPr>
            <a:spLocks noGrp="1" noChangeAspect="1" noChangeArrowheads="1"/>
          </p:cNvSpPr>
          <p:nvPr>
            <p:ph type="body" idx="1"/>
          </p:nvPr>
        </p:nvSpPr>
        <p:spPr>
          <a:xfrm>
            <a:off x="450850" y="1219199"/>
            <a:ext cx="8235950" cy="3505201"/>
          </a:xfrm>
          <a:noFill/>
          <a:ln/>
        </p:spPr>
        <p:txBody>
          <a:bodyPr/>
          <a:lstStyle/>
          <a:p>
            <a:pPr>
              <a:lnSpc>
                <a:spcPct val="85000"/>
              </a:lnSpc>
              <a:spcBef>
                <a:spcPct val="0"/>
              </a:spcBef>
              <a:spcAft>
                <a:spcPts val="600"/>
              </a:spcAft>
            </a:pPr>
            <a:r>
              <a:rPr lang="en-US" sz="2400" dirty="0"/>
              <a:t>To overload the </a:t>
            </a:r>
            <a:r>
              <a:rPr lang="en-US" sz="2000" b="1" kern="1200" dirty="0">
                <a:latin typeface="Courier New" panose="02070309020205020404" pitchFamily="49" charset="0"/>
                <a:cs typeface="Courier New" panose="02070309020205020404" pitchFamily="49" charset="0"/>
              </a:rPr>
              <a:t>==</a:t>
            </a:r>
            <a:r>
              <a:rPr lang="en-US" sz="2400" dirty="0"/>
              <a:t> operator, i.e., to allow statements like this:</a:t>
            </a:r>
          </a:p>
          <a:p>
            <a:pPr>
              <a:lnSpc>
                <a:spcPct val="85000"/>
              </a:lnSpc>
              <a:spcBef>
                <a:spcPct val="0"/>
              </a:spcBef>
              <a:spcAft>
                <a:spcPts val="600"/>
              </a:spcAft>
            </a:pPr>
            <a:endParaRPr lang="en-US" sz="2400" dirty="0"/>
          </a:p>
          <a:p>
            <a:pPr>
              <a:lnSpc>
                <a:spcPct val="85000"/>
              </a:lnSpc>
              <a:spcBef>
                <a:spcPct val="0"/>
              </a:spcBef>
              <a:spcAft>
                <a:spcPts val="600"/>
              </a:spcAft>
            </a:pPr>
            <a:r>
              <a:rPr lang="en-US" sz="2400" dirty="0"/>
              <a:t>The method-based style:</a:t>
            </a:r>
          </a:p>
          <a:p>
            <a:pPr>
              <a:lnSpc>
                <a:spcPct val="85000"/>
              </a:lnSpc>
              <a:spcBef>
                <a:spcPct val="0"/>
              </a:spcBef>
              <a:spcAft>
                <a:spcPts val="600"/>
              </a:spcAft>
            </a:pPr>
            <a:endParaRPr lang="en-US" altLang="zh-CN" sz="2400" dirty="0"/>
          </a:p>
          <a:p>
            <a:pPr>
              <a:lnSpc>
                <a:spcPct val="85000"/>
              </a:lnSpc>
              <a:spcBef>
                <a:spcPct val="0"/>
              </a:spcBef>
              <a:spcAft>
                <a:spcPts val="600"/>
              </a:spcAft>
            </a:pPr>
            <a:endParaRPr lang="en-US" altLang="zh-CN" sz="2400" dirty="0"/>
          </a:p>
          <a:p>
            <a:pPr>
              <a:lnSpc>
                <a:spcPct val="85000"/>
              </a:lnSpc>
              <a:spcBef>
                <a:spcPct val="0"/>
              </a:spcBef>
              <a:spcAft>
                <a:spcPts val="600"/>
              </a:spcAft>
            </a:pPr>
            <a:endParaRPr lang="en-US" altLang="zh-CN" sz="2400" dirty="0"/>
          </a:p>
          <a:p>
            <a:pPr>
              <a:lnSpc>
                <a:spcPct val="85000"/>
              </a:lnSpc>
              <a:spcBef>
                <a:spcPct val="0"/>
              </a:spcBef>
              <a:spcAft>
                <a:spcPts val="600"/>
              </a:spcAft>
            </a:pPr>
            <a:endParaRPr lang="en-US" altLang="zh-CN" sz="2400" dirty="0"/>
          </a:p>
          <a:p>
            <a:pPr>
              <a:lnSpc>
                <a:spcPct val="85000"/>
              </a:lnSpc>
              <a:spcBef>
                <a:spcPct val="0"/>
              </a:spcBef>
              <a:spcAft>
                <a:spcPts val="600"/>
              </a:spcAft>
            </a:pPr>
            <a:r>
              <a:rPr lang="en-US" altLang="zh-CN" sz="2400" dirty="0"/>
              <a:t>The free function approach:</a:t>
            </a:r>
          </a:p>
        </p:txBody>
      </p:sp>
      <p:sp>
        <p:nvSpPr>
          <p:cNvPr id="11" name="Text Box 5"/>
          <p:cNvSpPr txBox="1">
            <a:spLocks noChangeArrowheads="1"/>
          </p:cNvSpPr>
          <p:nvPr/>
        </p:nvSpPr>
        <p:spPr bwMode="auto">
          <a:xfrm>
            <a:off x="866107" y="2381099"/>
            <a:ext cx="7405434" cy="1569660"/>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r>
              <a:rPr lang="en-US" altLang="zh-CN" sz="1600" dirty="0">
                <a:solidFill>
                  <a:srgbClr val="0000FF"/>
                </a:solidFill>
                <a:latin typeface="Courier New" panose="02070309020205020404" pitchFamily="49" charset="0"/>
                <a:cs typeface="Courier New" panose="02070309020205020404" pitchFamily="49" charset="0"/>
              </a:rPr>
              <a:t>// in </a:t>
            </a:r>
            <a:r>
              <a:rPr lang="en-US" altLang="zh-CN" sz="1600" dirty="0" err="1">
                <a:solidFill>
                  <a:srgbClr val="0000FF"/>
                </a:solidFill>
                <a:latin typeface="Courier New" panose="02070309020205020404" pitchFamily="49" charset="0"/>
                <a:cs typeface="Courier New" panose="02070309020205020404" pitchFamily="49" charset="0"/>
              </a:rPr>
              <a:t>point.h</a:t>
            </a:r>
            <a:r>
              <a:rPr lang="en-US" altLang="zh-CN" sz="1600" dirty="0">
                <a:solidFill>
                  <a:srgbClr val="0000FF"/>
                </a:solidFill>
                <a:latin typeface="Courier New" panose="02070309020205020404" pitchFamily="49" charset="0"/>
                <a:cs typeface="Courier New" panose="02070309020205020404" pitchFamily="49" charset="0"/>
              </a:rPr>
              <a:t>, inside the class Point definition</a:t>
            </a:r>
          </a:p>
          <a:p>
            <a:r>
              <a:rPr lang="en-US" altLang="zh-CN" sz="1600" dirty="0">
                <a:latin typeface="Courier New" panose="02070309020205020404" pitchFamily="49" charset="0"/>
                <a:cs typeface="Courier New" panose="02070309020205020404" pitchFamily="49" charset="0"/>
              </a:rPr>
              <a:t>bool operator==(Point p2);</a:t>
            </a:r>
          </a:p>
          <a:p>
            <a:r>
              <a:rPr lang="en-US" altLang="zh-CN" sz="1600" dirty="0">
                <a:solidFill>
                  <a:srgbClr val="0000FF"/>
                </a:solidFill>
                <a:latin typeface="Courier New" panose="02070309020205020404" pitchFamily="49" charset="0"/>
                <a:cs typeface="Courier New" panose="02070309020205020404" pitchFamily="49" charset="0"/>
              </a:rPr>
              <a:t>// in point.cpp</a:t>
            </a:r>
          </a:p>
          <a:p>
            <a:r>
              <a:rPr lang="en-US" altLang="zh-CN" sz="1600" dirty="0">
                <a:latin typeface="Courier New" panose="02070309020205020404" pitchFamily="49" charset="0"/>
                <a:cs typeface="Courier New" panose="02070309020205020404" pitchFamily="49" charset="0"/>
              </a:rPr>
              <a:t>bool Point::operator==(Point p2) {</a:t>
            </a:r>
          </a:p>
          <a:p>
            <a:r>
              <a:rPr lang="en-US" altLang="zh-CN" sz="1600" dirty="0">
                <a:latin typeface="Courier New" panose="02070309020205020404" pitchFamily="49" charset="0"/>
                <a:cs typeface="Courier New" panose="02070309020205020404" pitchFamily="49" charset="0"/>
              </a:rPr>
              <a:t>   return x == p2.x &amp;&amp; y == p2.y;</a:t>
            </a:r>
          </a:p>
          <a:p>
            <a:r>
              <a:rPr lang="en-US" altLang="zh-CN" sz="1600" dirty="0">
                <a:latin typeface="Courier New" panose="02070309020205020404" pitchFamily="49" charset="0"/>
                <a:cs typeface="Courier New" panose="02070309020205020404" pitchFamily="49" charset="0"/>
              </a:rPr>
              <a:t>}</a:t>
            </a:r>
          </a:p>
        </p:txBody>
      </p:sp>
      <p:sp>
        <p:nvSpPr>
          <p:cNvPr id="2" name="矩形 1">
            <a:extLst>
              <a:ext uri="{FF2B5EF4-FFF2-40B4-BE49-F238E27FC236}">
                <a16:creationId xmlns:a16="http://schemas.microsoft.com/office/drawing/2014/main" id="{7417098E-6ABC-44A9-83D2-340D7C5FBD2C}"/>
              </a:ext>
            </a:extLst>
          </p:cNvPr>
          <p:cNvSpPr/>
          <p:nvPr/>
        </p:nvSpPr>
        <p:spPr>
          <a:xfrm>
            <a:off x="3427326" y="1600200"/>
            <a:ext cx="2282997" cy="338554"/>
          </a:xfrm>
          <a:prstGeom prst="rect">
            <a:avLst/>
          </a:prstGeom>
          <a:solidFill>
            <a:schemeClr val="bg1"/>
          </a:solidFill>
          <a:ln>
            <a:solidFill>
              <a:schemeClr val="tx1"/>
            </a:solidFill>
          </a:ln>
        </p:spPr>
        <p:txBody>
          <a:bodyPr wrap="none">
            <a:spAutoFit/>
          </a:bodyPr>
          <a:lstStyle/>
          <a:p>
            <a:r>
              <a:rPr lang="en-US" altLang="zh-CN" sz="1600" dirty="0">
                <a:latin typeface="Courier New" panose="02070309020205020404" pitchFamily="49" charset="0"/>
                <a:cs typeface="Courier New" panose="02070309020205020404" pitchFamily="49" charset="0"/>
              </a:rPr>
              <a:t>if (p1 == p2) ...</a:t>
            </a:r>
            <a:endParaRPr lang="zh-CN" altLang="en-US" sz="1600" dirty="0">
              <a:latin typeface="Courier New" panose="02070309020205020404" pitchFamily="49" charset="0"/>
              <a:cs typeface="Courier New" panose="02070309020205020404" pitchFamily="49" charset="0"/>
            </a:endParaRPr>
          </a:p>
        </p:txBody>
      </p:sp>
      <p:sp>
        <p:nvSpPr>
          <p:cNvPr id="3" name="矩形 2">
            <a:extLst>
              <a:ext uri="{FF2B5EF4-FFF2-40B4-BE49-F238E27FC236}">
                <a16:creationId xmlns:a16="http://schemas.microsoft.com/office/drawing/2014/main" id="{1B23D696-EAE1-4DEB-8344-243ECB9E14F7}"/>
              </a:ext>
            </a:extLst>
          </p:cNvPr>
          <p:cNvSpPr/>
          <p:nvPr/>
        </p:nvSpPr>
        <p:spPr bwMode="auto">
          <a:xfrm>
            <a:off x="866107" y="4343399"/>
            <a:ext cx="7405434" cy="2062103"/>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12" name="Text Box 5"/>
          <p:cNvSpPr txBox="1">
            <a:spLocks noChangeArrowheads="1"/>
          </p:cNvSpPr>
          <p:nvPr/>
        </p:nvSpPr>
        <p:spPr bwMode="auto">
          <a:xfrm>
            <a:off x="866107" y="4343400"/>
            <a:ext cx="7405434" cy="2062103"/>
          </a:xfrm>
          <a:prstGeom prst="rect">
            <a:avLst/>
          </a:prstGeom>
          <a:noFill/>
          <a:ln w="9525">
            <a:noFill/>
            <a:miter lim="800000"/>
            <a:headEnd/>
            <a:tailEnd/>
          </a:ln>
          <a:effectLst/>
        </p:spPr>
        <p:txBody>
          <a:bodyPr wrap="square">
            <a:prstTxWarp prst="textNoShape">
              <a:avLst/>
            </a:prstTxWarp>
            <a:spAutoFit/>
          </a:bodyPr>
          <a:lstStyle/>
          <a:p>
            <a:r>
              <a:rPr lang="en-US" altLang="zh-CN" sz="1600" dirty="0">
                <a:solidFill>
                  <a:srgbClr val="0000FF"/>
                </a:solidFill>
                <a:latin typeface="Courier New" panose="02070309020205020404" pitchFamily="49" charset="0"/>
                <a:cs typeface="Courier New" panose="02070309020205020404" pitchFamily="49" charset="0"/>
              </a:rPr>
              <a:t>// in </a:t>
            </a:r>
            <a:r>
              <a:rPr lang="en-US" altLang="zh-CN" sz="1600" dirty="0" err="1">
                <a:solidFill>
                  <a:srgbClr val="0000FF"/>
                </a:solidFill>
                <a:latin typeface="Courier New" panose="02070309020205020404" pitchFamily="49" charset="0"/>
                <a:cs typeface="Courier New" panose="02070309020205020404" pitchFamily="49" charset="0"/>
              </a:rPr>
              <a:t>point.h</a:t>
            </a:r>
            <a:r>
              <a:rPr lang="en-US" altLang="zh-CN" sz="1600" dirty="0">
                <a:solidFill>
                  <a:srgbClr val="0000FF"/>
                </a:solidFill>
                <a:latin typeface="Courier New" panose="02070309020205020404" pitchFamily="49" charset="0"/>
                <a:cs typeface="Courier New" panose="02070309020205020404" pitchFamily="49" charset="0"/>
              </a:rPr>
              <a:t>, </a:t>
            </a:r>
            <a:r>
              <a:rPr lang="en-US" altLang="zh-CN" sz="1600" dirty="0">
                <a:solidFill>
                  <a:srgbClr val="FF0000"/>
                </a:solidFill>
                <a:latin typeface="Courier New" panose="02070309020205020404" pitchFamily="49" charset="0"/>
                <a:cs typeface="Courier New" panose="02070309020205020404" pitchFamily="49" charset="0"/>
              </a:rPr>
              <a:t>inside</a:t>
            </a:r>
            <a:r>
              <a:rPr lang="en-US" altLang="zh-CN" sz="1600" dirty="0">
                <a:solidFill>
                  <a:srgbClr val="0000FF"/>
                </a:solidFill>
                <a:latin typeface="Courier New" panose="02070309020205020404" pitchFamily="49" charset="0"/>
                <a:cs typeface="Courier New" panose="02070309020205020404" pitchFamily="49" charset="0"/>
              </a:rPr>
              <a:t> the class Point definition</a:t>
            </a:r>
          </a:p>
          <a:p>
            <a:r>
              <a:rPr lang="en-US" altLang="zh-CN" sz="1600" dirty="0">
                <a:solidFill>
                  <a:srgbClr val="FF0000"/>
                </a:solidFill>
                <a:latin typeface="Courier New" panose="02070309020205020404" pitchFamily="49" charset="0"/>
                <a:cs typeface="Courier New" panose="02070309020205020404" pitchFamily="49" charset="0"/>
              </a:rPr>
              <a:t>friend</a:t>
            </a:r>
            <a:r>
              <a:rPr lang="en-US" altLang="zh-CN" sz="1600" dirty="0">
                <a:latin typeface="Courier New" panose="02070309020205020404" pitchFamily="49" charset="0"/>
                <a:cs typeface="Courier New" panose="02070309020205020404" pitchFamily="49" charset="0"/>
              </a:rPr>
              <a:t> bool operator==(Point p1, Point p2);</a:t>
            </a:r>
          </a:p>
          <a:p>
            <a:r>
              <a:rPr lang="en-US" altLang="zh-CN" sz="1600" dirty="0">
                <a:solidFill>
                  <a:srgbClr val="0000FF"/>
                </a:solidFill>
                <a:latin typeface="Courier New" panose="02070309020205020404" pitchFamily="49" charset="0"/>
                <a:cs typeface="Courier New" panose="02070309020205020404" pitchFamily="49" charset="0"/>
              </a:rPr>
              <a:t>// in </a:t>
            </a:r>
            <a:r>
              <a:rPr lang="en-US" altLang="zh-CN" sz="1600" dirty="0" err="1">
                <a:solidFill>
                  <a:srgbClr val="0000FF"/>
                </a:solidFill>
                <a:latin typeface="Courier New" panose="02070309020205020404" pitchFamily="49" charset="0"/>
                <a:cs typeface="Courier New" panose="02070309020205020404" pitchFamily="49" charset="0"/>
              </a:rPr>
              <a:t>point.h</a:t>
            </a:r>
            <a:r>
              <a:rPr lang="en-US" altLang="zh-CN" sz="1600" dirty="0">
                <a:solidFill>
                  <a:srgbClr val="0000FF"/>
                </a:solidFill>
                <a:latin typeface="Courier New" panose="02070309020205020404" pitchFamily="49" charset="0"/>
                <a:cs typeface="Courier New" panose="02070309020205020404" pitchFamily="49" charset="0"/>
              </a:rPr>
              <a:t>, </a:t>
            </a:r>
            <a:r>
              <a:rPr lang="en-US" altLang="zh-CN" sz="1600" dirty="0">
                <a:solidFill>
                  <a:srgbClr val="FF0000"/>
                </a:solidFill>
                <a:latin typeface="Courier New" panose="02070309020205020404" pitchFamily="49" charset="0"/>
                <a:cs typeface="Courier New" panose="02070309020205020404" pitchFamily="49" charset="0"/>
              </a:rPr>
              <a:t>outside</a:t>
            </a:r>
            <a:r>
              <a:rPr lang="en-US" altLang="zh-CN" sz="1600" dirty="0">
                <a:solidFill>
                  <a:srgbClr val="0000FF"/>
                </a:solidFill>
                <a:latin typeface="Courier New" panose="02070309020205020404" pitchFamily="49" charset="0"/>
                <a:cs typeface="Courier New" panose="02070309020205020404" pitchFamily="49" charset="0"/>
              </a:rPr>
              <a:t> the class Point definition</a:t>
            </a:r>
          </a:p>
          <a:p>
            <a:r>
              <a:rPr lang="en-US" altLang="zh-CN" sz="1600" dirty="0">
                <a:latin typeface="Courier New" panose="02070309020205020404" pitchFamily="49" charset="0"/>
                <a:cs typeface="Courier New" panose="02070309020205020404" pitchFamily="49" charset="0"/>
              </a:rPr>
              <a:t>bool operator==(Point p1, Point p2);</a:t>
            </a:r>
          </a:p>
          <a:p>
            <a:r>
              <a:rPr lang="en-US" altLang="zh-CN" sz="1600" dirty="0">
                <a:solidFill>
                  <a:srgbClr val="0000FF"/>
                </a:solidFill>
                <a:latin typeface="Courier New" panose="02070309020205020404" pitchFamily="49" charset="0"/>
                <a:cs typeface="Courier New" panose="02070309020205020404" pitchFamily="49" charset="0"/>
              </a:rPr>
              <a:t>// in point.cpp</a:t>
            </a:r>
          </a:p>
          <a:p>
            <a:r>
              <a:rPr lang="en-US" altLang="zh-CN" sz="1600" dirty="0">
                <a:latin typeface="Courier New" panose="02070309020205020404" pitchFamily="49" charset="0"/>
                <a:cs typeface="Courier New" panose="02070309020205020404" pitchFamily="49" charset="0"/>
              </a:rPr>
              <a:t>bool operator==(Point p1, Point p2) {</a:t>
            </a:r>
          </a:p>
          <a:p>
            <a:r>
              <a:rPr lang="es-ES" altLang="zh-CN" sz="1600" dirty="0">
                <a:latin typeface="Courier New" panose="02070309020205020404" pitchFamily="49" charset="0"/>
                <a:cs typeface="Courier New" panose="02070309020205020404" pitchFamily="49" charset="0"/>
              </a:rPr>
              <a:t>   </a:t>
            </a:r>
            <a:r>
              <a:rPr lang="es-ES" altLang="zh-CN" sz="1600" dirty="0" err="1">
                <a:latin typeface="Courier New" panose="02070309020205020404" pitchFamily="49" charset="0"/>
                <a:cs typeface="Courier New" panose="02070309020205020404" pitchFamily="49" charset="0"/>
              </a:rPr>
              <a:t>return</a:t>
            </a:r>
            <a:r>
              <a:rPr lang="es-ES" altLang="zh-CN" sz="1600" dirty="0">
                <a:latin typeface="Courier New" panose="02070309020205020404" pitchFamily="49" charset="0"/>
                <a:cs typeface="Courier New" panose="02070309020205020404" pitchFamily="49" charset="0"/>
              </a:rPr>
              <a:t> p1.x == p2.x &amp;&amp; p1.y == p2.y;</a:t>
            </a:r>
          </a:p>
          <a:p>
            <a:r>
              <a:rPr lang="en-US" altLang="zh-CN" sz="1600" dirty="0">
                <a:latin typeface="Courier New" panose="02070309020205020404" pitchFamily="49" charset="0"/>
                <a:cs typeface="Courier New" panose="02070309020205020404" pitchFamily="49" charset="0"/>
              </a:rPr>
              <a:t>}</a:t>
            </a:r>
          </a:p>
        </p:txBody>
      </p:sp>
      <p:pic>
        <p:nvPicPr>
          <p:cNvPr id="8" name="图片 3"/>
          <p:cNvPicPr>
            <a:picLocks noChangeAspect="1"/>
          </p:cNvPicPr>
          <p:nvPr/>
        </p:nvPicPr>
        <p:blipFill>
          <a:blip r:embed="rId3"/>
          <a:stretch>
            <a:fillRect/>
          </a:stretch>
        </p:blipFill>
        <p:spPr>
          <a:xfrm>
            <a:off x="5514307" y="5117040"/>
            <a:ext cx="664614" cy="720000"/>
          </a:xfrm>
          <a:prstGeom prst="rect">
            <a:avLst/>
          </a:prstGeom>
        </p:spPr>
      </p:pic>
      <p:sp>
        <p:nvSpPr>
          <p:cNvPr id="4" name="矩形 3">
            <a:extLst>
              <a:ext uri="{FF2B5EF4-FFF2-40B4-BE49-F238E27FC236}">
                <a16:creationId xmlns:a16="http://schemas.microsoft.com/office/drawing/2014/main" id="{ADBF34C5-32F9-430C-B218-5B7B2FA7F8E9}"/>
              </a:ext>
            </a:extLst>
          </p:cNvPr>
          <p:cNvSpPr/>
          <p:nvPr/>
        </p:nvSpPr>
        <p:spPr>
          <a:xfrm>
            <a:off x="1221361" y="5837041"/>
            <a:ext cx="7042496" cy="338554"/>
          </a:xfrm>
          <a:prstGeom prst="rect">
            <a:avLst/>
          </a:prstGeom>
          <a:solidFill>
            <a:schemeClr val="bg1"/>
          </a:solidFill>
        </p:spPr>
        <p:txBody>
          <a:bodyPr wrap="square">
            <a:spAutoFit/>
          </a:bodyPr>
          <a:lstStyle/>
          <a:p>
            <a:r>
              <a:rPr lang="es-ES" altLang="zh-CN" sz="1600" dirty="0" err="1">
                <a:latin typeface="Courier New" panose="02070309020205020404" pitchFamily="49" charset="0"/>
                <a:cs typeface="Courier New" panose="02070309020205020404" pitchFamily="49" charset="0"/>
              </a:rPr>
              <a:t>return</a:t>
            </a:r>
            <a:r>
              <a:rPr lang="es-ES" altLang="zh-CN" sz="1600" dirty="0">
                <a:latin typeface="Courier New" panose="02070309020205020404" pitchFamily="49" charset="0"/>
                <a:cs typeface="Courier New" panose="02070309020205020404" pitchFamily="49" charset="0"/>
              </a:rPr>
              <a:t> p1.</a:t>
            </a:r>
            <a:r>
              <a:rPr lang="en-US" altLang="zh-CN" sz="1600" dirty="0" err="1">
                <a:solidFill>
                  <a:srgbClr val="FF0000"/>
                </a:solidFill>
                <a:latin typeface="Courier New" panose="02070309020205020404" pitchFamily="49" charset="0"/>
                <a:cs typeface="Courier New" panose="02070309020205020404" pitchFamily="49" charset="0"/>
              </a:rPr>
              <a:t>getX</a:t>
            </a:r>
            <a:r>
              <a:rPr lang="en-US" altLang="zh-CN" sz="1600" dirty="0">
                <a:solidFill>
                  <a:srgbClr val="FF0000"/>
                </a:solidFill>
                <a:latin typeface="Courier New" panose="02070309020205020404" pitchFamily="49" charset="0"/>
                <a:cs typeface="Courier New" panose="02070309020205020404" pitchFamily="49" charset="0"/>
              </a:rPr>
              <a:t>()</a:t>
            </a:r>
            <a:r>
              <a:rPr lang="es-ES" altLang="zh-CN" sz="1600" dirty="0">
                <a:latin typeface="Courier New" panose="02070309020205020404" pitchFamily="49" charset="0"/>
                <a:cs typeface="Courier New" panose="02070309020205020404" pitchFamily="49" charset="0"/>
              </a:rPr>
              <a:t> == p2.</a:t>
            </a:r>
            <a:r>
              <a:rPr lang="en-US" altLang="zh-CN" sz="1600" dirty="0" err="1">
                <a:solidFill>
                  <a:srgbClr val="FF0000"/>
                </a:solidFill>
                <a:latin typeface="Courier New" panose="02070309020205020404" pitchFamily="49" charset="0"/>
                <a:cs typeface="Courier New" panose="02070309020205020404" pitchFamily="49" charset="0"/>
              </a:rPr>
              <a:t>getX</a:t>
            </a:r>
            <a:r>
              <a:rPr lang="en-US" altLang="zh-CN" sz="1600" dirty="0">
                <a:solidFill>
                  <a:srgbClr val="FF0000"/>
                </a:solidFill>
                <a:latin typeface="Courier New" panose="02070309020205020404" pitchFamily="49" charset="0"/>
                <a:cs typeface="Courier New" panose="02070309020205020404" pitchFamily="49" charset="0"/>
              </a:rPr>
              <a:t>()</a:t>
            </a:r>
            <a:r>
              <a:rPr lang="es-ES" altLang="zh-CN" sz="1600" dirty="0">
                <a:latin typeface="Courier New" panose="02070309020205020404" pitchFamily="49" charset="0"/>
                <a:cs typeface="Courier New" panose="02070309020205020404" pitchFamily="49" charset="0"/>
              </a:rPr>
              <a:t> &amp;&amp; p1.</a:t>
            </a:r>
            <a:r>
              <a:rPr lang="en-US" altLang="zh-CN" sz="1600" dirty="0" err="1">
                <a:solidFill>
                  <a:srgbClr val="FF0000"/>
                </a:solidFill>
                <a:latin typeface="Courier New" panose="02070309020205020404" pitchFamily="49" charset="0"/>
                <a:cs typeface="Courier New" panose="02070309020205020404" pitchFamily="49" charset="0"/>
              </a:rPr>
              <a:t>getY</a:t>
            </a:r>
            <a:r>
              <a:rPr lang="en-US" altLang="zh-CN" sz="1600" dirty="0">
                <a:solidFill>
                  <a:srgbClr val="FF0000"/>
                </a:solidFill>
                <a:latin typeface="Courier New" panose="02070309020205020404" pitchFamily="49" charset="0"/>
                <a:cs typeface="Courier New" panose="02070309020205020404" pitchFamily="49" charset="0"/>
              </a:rPr>
              <a:t>()</a:t>
            </a:r>
            <a:r>
              <a:rPr lang="es-ES" altLang="zh-CN" sz="1600" dirty="0">
                <a:latin typeface="Courier New" panose="02070309020205020404" pitchFamily="49" charset="0"/>
                <a:cs typeface="Courier New" panose="02070309020205020404" pitchFamily="49" charset="0"/>
              </a:rPr>
              <a:t> == p2.</a:t>
            </a:r>
            <a:r>
              <a:rPr lang="en-US" altLang="zh-CN" sz="1600" dirty="0" err="1">
                <a:solidFill>
                  <a:srgbClr val="FF0000"/>
                </a:solidFill>
                <a:latin typeface="Courier New" panose="02070309020205020404" pitchFamily="49" charset="0"/>
                <a:cs typeface="Courier New" panose="02070309020205020404" pitchFamily="49" charset="0"/>
              </a:rPr>
              <a:t>getY</a:t>
            </a:r>
            <a:r>
              <a:rPr lang="en-US" altLang="zh-CN" sz="1600" dirty="0">
                <a:solidFill>
                  <a:srgbClr val="FF0000"/>
                </a:solidFill>
                <a:latin typeface="Courier New" panose="02070309020205020404" pitchFamily="49" charset="0"/>
                <a:cs typeface="Courier New" panose="02070309020205020404" pitchFamily="49" charset="0"/>
              </a:rPr>
              <a:t>()</a:t>
            </a:r>
            <a:r>
              <a:rPr lang="es-ES" altLang="zh-CN" sz="1600" dirty="0">
                <a:latin typeface="Courier New" panose="02070309020205020404" pitchFamily="49" charset="0"/>
                <a:cs typeface="Courier New" panose="02070309020205020404" pitchFamily="49" charset="0"/>
              </a:rPr>
              <a:t>;</a:t>
            </a:r>
            <a:endParaRPr lang="zh-CN" altLang="en-US" dirty="0"/>
          </a:p>
        </p:txBody>
      </p:sp>
    </p:spTree>
    <p:extLst>
      <p:ext uri="{BB962C8B-B14F-4D97-AF65-F5344CB8AC3E}">
        <p14:creationId xmlns:p14="http://schemas.microsoft.com/office/powerpoint/2010/main" val="3109281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0339">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10339">
                                            <p:txEl>
                                              <p:pRg st="7" end="7"/>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2">
                                            <p:txEl>
                                              <p:pRg st="0" end="0"/>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 grpId="0" animBg="1"/>
      <p:bldP spid="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033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Overloading Operators</a:t>
            </a:r>
            <a:endParaRPr lang="en-US" dirty="0">
              <a:solidFill>
                <a:schemeClr val="tx1"/>
              </a:solidFill>
            </a:endParaRPr>
          </a:p>
        </p:txBody>
      </p:sp>
      <p:sp>
        <p:nvSpPr>
          <p:cNvPr id="910339" name="Rectangle 3"/>
          <p:cNvSpPr>
            <a:spLocks noGrp="1" noChangeAspect="1" noChangeArrowheads="1"/>
          </p:cNvSpPr>
          <p:nvPr>
            <p:ph type="body" idx="1"/>
          </p:nvPr>
        </p:nvSpPr>
        <p:spPr>
          <a:xfrm>
            <a:off x="450850" y="1219200"/>
            <a:ext cx="8235950" cy="5257800"/>
          </a:xfrm>
          <a:noFill/>
          <a:ln/>
        </p:spPr>
        <p:txBody>
          <a:bodyPr/>
          <a:lstStyle/>
          <a:p>
            <a:pPr>
              <a:lnSpc>
                <a:spcPct val="85000"/>
              </a:lnSpc>
              <a:spcBef>
                <a:spcPct val="0"/>
              </a:spcBef>
              <a:spcAft>
                <a:spcPct val="50000"/>
              </a:spcAft>
            </a:pPr>
            <a:r>
              <a:rPr lang="en-US" sz="2400" dirty="0"/>
              <a:t>When you define operators for a class, you can write them either as </a:t>
            </a:r>
            <a:r>
              <a:rPr lang="en-US" sz="2400" dirty="0">
                <a:solidFill>
                  <a:srgbClr val="FF0000"/>
                </a:solidFill>
              </a:rPr>
              <a:t>class methods</a:t>
            </a:r>
            <a:r>
              <a:rPr lang="en-US" sz="2400" dirty="0"/>
              <a:t> or as </a:t>
            </a:r>
            <a:r>
              <a:rPr lang="en-US" sz="2400" dirty="0">
                <a:solidFill>
                  <a:srgbClr val="FF0000"/>
                </a:solidFill>
              </a:rPr>
              <a:t>free functions</a:t>
            </a:r>
            <a:r>
              <a:rPr lang="en-US" sz="2400" dirty="0"/>
              <a:t>.  Each styles has its own advantages and disadvantages.</a:t>
            </a:r>
          </a:p>
          <a:p>
            <a:pPr lvl="1">
              <a:lnSpc>
                <a:spcPct val="85000"/>
              </a:lnSpc>
              <a:spcBef>
                <a:spcPct val="0"/>
              </a:spcBef>
              <a:spcAft>
                <a:spcPct val="50000"/>
              </a:spcAft>
            </a:pPr>
            <a:r>
              <a:rPr lang="en-US" sz="2400" dirty="0"/>
              <a:t>Defining an operator as a </a:t>
            </a:r>
            <a:r>
              <a:rPr lang="en-US" sz="2400" dirty="0">
                <a:solidFill>
                  <a:srgbClr val="FF0000"/>
                </a:solidFill>
              </a:rPr>
              <a:t>class method</a:t>
            </a:r>
            <a:r>
              <a:rPr lang="en-US" sz="2400" dirty="0"/>
              <a:t> means that the operator is part of the class and therefore has </a:t>
            </a:r>
            <a:r>
              <a:rPr lang="en-US" sz="2400" dirty="0">
                <a:solidFill>
                  <a:srgbClr val="FF0000"/>
                </a:solidFill>
              </a:rPr>
              <a:t>free access</a:t>
            </a:r>
            <a:r>
              <a:rPr lang="en-US" sz="2400" dirty="0"/>
              <a:t> to the </a:t>
            </a:r>
            <a:r>
              <a:rPr lang="en-US" sz="2400" dirty="0">
                <a:solidFill>
                  <a:srgbClr val="FF0000"/>
                </a:solidFill>
              </a:rPr>
              <a:t>private</a:t>
            </a:r>
            <a:r>
              <a:rPr lang="en-US" sz="2400" dirty="0"/>
              <a:t> instance variables and other methods.  But when you use this style to overload a binary operator, the left operand is the receiver object and the right operand is passed as a parameter.</a:t>
            </a:r>
          </a:p>
          <a:p>
            <a:pPr lvl="1">
              <a:lnSpc>
                <a:spcPct val="85000"/>
              </a:lnSpc>
              <a:spcBef>
                <a:spcPct val="0"/>
              </a:spcBef>
              <a:spcAft>
                <a:spcPct val="50000"/>
              </a:spcAft>
            </a:pPr>
            <a:r>
              <a:rPr lang="en-US" sz="2400" dirty="0"/>
              <a:t>Defining an operator as a </a:t>
            </a:r>
            <a:r>
              <a:rPr lang="en-US" sz="2400" dirty="0">
                <a:solidFill>
                  <a:srgbClr val="FF0000"/>
                </a:solidFill>
              </a:rPr>
              <a:t>free function</a:t>
            </a:r>
            <a:r>
              <a:rPr lang="en-US" sz="2400" dirty="0"/>
              <a:t> often produces code that is </a:t>
            </a:r>
            <a:r>
              <a:rPr lang="en-US" sz="2400" dirty="0">
                <a:solidFill>
                  <a:srgbClr val="FF0000"/>
                </a:solidFill>
              </a:rPr>
              <a:t>easier to read</a:t>
            </a:r>
            <a:r>
              <a:rPr lang="en-US" sz="2400" dirty="0"/>
              <a:t> (the operands for a binary operator are both passed as parameters as usual), but means that the operator function must be designated as a </a:t>
            </a:r>
            <a:r>
              <a:rPr lang="en-US" sz="1800" b="1" kern="1200" dirty="0">
                <a:solidFill>
                  <a:srgbClr val="FF0000"/>
                </a:solidFill>
                <a:latin typeface="Courier New" panose="02070309020205020404" pitchFamily="49" charset="0"/>
                <a:ea typeface="+mn-ea"/>
                <a:cs typeface="Courier New" panose="02070309020205020404" pitchFamily="49" charset="0"/>
              </a:rPr>
              <a:t>friend</a:t>
            </a:r>
            <a:r>
              <a:rPr lang="en-US" sz="2400" dirty="0"/>
              <a:t> to refer to the private data.</a:t>
            </a:r>
          </a:p>
        </p:txBody>
      </p:sp>
    </p:spTree>
    <p:extLst>
      <p:ext uri="{BB962C8B-B14F-4D97-AF65-F5344CB8AC3E}">
        <p14:creationId xmlns:p14="http://schemas.microsoft.com/office/powerpoint/2010/main" val="2317773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033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033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A Strategy for Defining New Classes</a:t>
            </a:r>
            <a:endParaRPr lang="en-US" dirty="0">
              <a:solidFill>
                <a:srgbClr val="FF0000"/>
              </a:solidFill>
              <a:ea typeface="ＭＳ Ｐゴシック" pitchFamily="1" charset="-128"/>
              <a:cs typeface="ＭＳ Ｐゴシック" pitchFamily="1" charset="-128"/>
            </a:endParaRPr>
          </a:p>
        </p:txBody>
      </p:sp>
      <p:sp>
        <p:nvSpPr>
          <p:cNvPr id="51203" name="Rectangle 3"/>
          <p:cNvSpPr>
            <a:spLocks noChangeArrowheads="1"/>
          </p:cNvSpPr>
          <p:nvPr/>
        </p:nvSpPr>
        <p:spPr bwMode="auto">
          <a:xfrm>
            <a:off x="482600" y="1155700"/>
            <a:ext cx="8128000" cy="4787900"/>
          </a:xfrm>
          <a:prstGeom prst="rect">
            <a:avLst/>
          </a:prstGeom>
          <a:noFill/>
          <a:ln w="9525">
            <a:noFill/>
            <a:miter lim="800000"/>
            <a:headEnd/>
            <a:tailEnd/>
          </a:ln>
        </p:spPr>
        <p:txBody>
          <a:bodyPr>
            <a:prstTxWarp prst="textNoShape">
              <a:avLst/>
            </a:prstTxWarp>
          </a:bodyPr>
          <a:lstStyle/>
          <a:p>
            <a:pPr marL="342900" lvl="0" indent="-342900">
              <a:lnSpc>
                <a:spcPct val="85000"/>
              </a:lnSpc>
              <a:spcAft>
                <a:spcPct val="50000"/>
              </a:spcAft>
              <a:buFontTx/>
              <a:buChar char="•"/>
            </a:pPr>
            <a:r>
              <a:rPr lang="en-US" sz="2400" b="0" dirty="0">
                <a:solidFill>
                  <a:srgbClr val="000000"/>
                </a:solidFill>
                <a:latin typeface="Times New Roman" pitchFamily="1" charset="0"/>
              </a:rPr>
              <a:t>Think generally about how clients are likely to use the class.</a:t>
            </a:r>
          </a:p>
          <a:p>
            <a:pPr marL="342900" lvl="0" indent="-342900">
              <a:lnSpc>
                <a:spcPct val="85000"/>
              </a:lnSpc>
              <a:spcAft>
                <a:spcPct val="50000"/>
              </a:spcAft>
              <a:buFontTx/>
              <a:buChar char="•"/>
            </a:pPr>
            <a:r>
              <a:rPr lang="en-US" sz="2400" b="0" dirty="0">
                <a:solidFill>
                  <a:srgbClr val="000000"/>
                </a:solidFill>
                <a:latin typeface="Times New Roman" pitchFamily="1" charset="0"/>
              </a:rPr>
              <a:t>Determine what information belongs in the private state of each object.</a:t>
            </a:r>
          </a:p>
          <a:p>
            <a:pPr marL="342900" lvl="0" indent="-342900">
              <a:lnSpc>
                <a:spcPct val="85000"/>
              </a:lnSpc>
              <a:spcAft>
                <a:spcPct val="50000"/>
              </a:spcAft>
              <a:buFontTx/>
              <a:buChar char="•"/>
            </a:pPr>
            <a:r>
              <a:rPr lang="en-US" sz="2400" b="0" dirty="0">
                <a:solidFill>
                  <a:srgbClr val="000000"/>
                </a:solidFill>
                <a:latin typeface="Times New Roman" pitchFamily="1" charset="0"/>
              </a:rPr>
              <a:t>Define a set of constructors to create new objects.</a:t>
            </a:r>
          </a:p>
          <a:p>
            <a:pPr marL="342900" lvl="0" indent="-342900">
              <a:lnSpc>
                <a:spcPct val="85000"/>
              </a:lnSpc>
              <a:spcAft>
                <a:spcPct val="50000"/>
              </a:spcAft>
              <a:buFontTx/>
              <a:buChar char="•"/>
            </a:pPr>
            <a:r>
              <a:rPr lang="en-US" sz="2400" b="0" dirty="0">
                <a:solidFill>
                  <a:srgbClr val="000000"/>
                </a:solidFill>
                <a:latin typeface="Times New Roman" pitchFamily="1" charset="0"/>
              </a:rPr>
              <a:t>Enumerate the operations (including the overloaded functions and operators) that will become the public methods of the class.</a:t>
            </a:r>
          </a:p>
          <a:p>
            <a:pPr marL="342900" lvl="0" indent="-342900">
              <a:lnSpc>
                <a:spcPct val="85000"/>
              </a:lnSpc>
              <a:spcAft>
                <a:spcPct val="50000"/>
              </a:spcAft>
              <a:buFontTx/>
              <a:buChar char="•"/>
            </a:pPr>
            <a:r>
              <a:rPr lang="en-US" sz="2400" b="0" dirty="0">
                <a:solidFill>
                  <a:srgbClr val="000000"/>
                </a:solidFill>
                <a:latin typeface="Times New Roman" pitchFamily="1" charset="0"/>
              </a:rPr>
              <a:t>If necessary, define free functions that can manipulate the objects outside the class definition, but make them friends to the class.</a:t>
            </a:r>
          </a:p>
          <a:p>
            <a:pPr marL="342900" lvl="0" indent="-342900">
              <a:lnSpc>
                <a:spcPct val="85000"/>
              </a:lnSpc>
              <a:spcAft>
                <a:spcPct val="50000"/>
              </a:spcAft>
              <a:buFontTx/>
              <a:buChar char="•"/>
            </a:pPr>
            <a:r>
              <a:rPr lang="en-US" sz="2400" b="0" dirty="0">
                <a:solidFill>
                  <a:srgbClr val="000000"/>
                </a:solidFill>
                <a:latin typeface="Times New Roman" pitchFamily="1" charset="0"/>
              </a:rPr>
              <a:t>Code (as the implementer) and test (as the client) the implementation.</a:t>
            </a:r>
            <a:endParaRPr kumimoji="0" lang="en-US" sz="2400" b="0" i="0" u="none" strike="noStrike" kern="1200" cap="none" spc="0" normalizeH="0" baseline="0" noProof="0" dirty="0">
              <a:ln>
                <a:noFill/>
              </a:ln>
              <a:solidFill>
                <a:srgbClr val="000000"/>
              </a:solidFill>
              <a:effectLst/>
              <a:uLnTx/>
              <a:uFillTx/>
              <a:latin typeface="Times New Roman" pitchFamily="1" charset="0"/>
              <a:ea typeface="+mn-ea"/>
              <a:cs typeface="+mn-cs"/>
            </a:endParaRPr>
          </a:p>
        </p:txBody>
      </p:sp>
    </p:spTree>
    <p:extLst>
      <p:ext uri="{BB962C8B-B14F-4D97-AF65-F5344CB8AC3E}">
        <p14:creationId xmlns:p14="http://schemas.microsoft.com/office/powerpoint/2010/main" val="1276424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0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0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0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20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20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Rational Numbers</a:t>
            </a:r>
            <a:endParaRPr lang="en-US">
              <a:solidFill>
                <a:schemeClr val="tx1"/>
              </a:solidFill>
              <a:ea typeface="ＭＳ Ｐゴシック" pitchFamily="1" charset="-128"/>
              <a:cs typeface="ＭＳ Ｐゴシック" pitchFamily="1" charset="-128"/>
            </a:endParaRPr>
          </a:p>
        </p:txBody>
      </p:sp>
      <mc:AlternateContent xmlns:mc="http://schemas.openxmlformats.org/markup-compatibility/2006">
        <mc:Choice xmlns:a14="http://schemas.microsoft.com/office/drawing/2010/main" Requires="a14">
          <p:sp>
            <p:nvSpPr>
              <p:cNvPr id="49155" name="Rectangle 3"/>
              <p:cNvSpPr>
                <a:spLocks noChangeArrowheads="1"/>
              </p:cNvSpPr>
              <p:nvPr/>
            </p:nvSpPr>
            <p:spPr bwMode="auto">
              <a:xfrm>
                <a:off x="482600" y="1155699"/>
                <a:ext cx="8128000" cy="3222625"/>
              </a:xfrm>
              <a:prstGeom prst="rect">
                <a:avLst/>
              </a:prstGeom>
              <a:noFill/>
              <a:ln w="9525">
                <a:noFill/>
                <a:miter lim="800000"/>
                <a:headEnd/>
                <a:tailEnd/>
              </a:ln>
            </p:spPr>
            <p:txBody>
              <a:bodyPr>
                <a:prstTxWarp prst="textNoShape">
                  <a:avLst/>
                </a:prstTxWarp>
              </a:bodyPr>
              <a:lstStyle/>
              <a:p>
                <a:pPr marL="342900" indent="-342900">
                  <a:lnSpc>
                    <a:spcPct val="85000"/>
                  </a:lnSpc>
                  <a:spcAft>
                    <a:spcPts val="600"/>
                  </a:spcAft>
                  <a:buFontTx/>
                  <a:buChar char="•"/>
                </a:pPr>
                <a:r>
                  <a:rPr lang="en-US" sz="2400" b="0" dirty="0" smtClean="0">
                    <a:solidFill>
                      <a:srgbClr val="000000"/>
                    </a:solidFill>
                    <a:latin typeface="Times New Roman" pitchFamily="1" charset="0"/>
                  </a:rPr>
                  <a:t>As a more elaborate example of class definition, section 6.3 defines a class called </a:t>
                </a:r>
                <a:r>
                  <a:rPr lang="en-US" sz="2000" dirty="0">
                    <a:solidFill>
                      <a:srgbClr val="000000"/>
                    </a:solidFill>
                    <a:latin typeface="Courier New" pitchFamily="1" charset="0"/>
                  </a:rPr>
                  <a:t>Rational</a:t>
                </a:r>
                <a:r>
                  <a:rPr lang="en-US" sz="2400" b="0" dirty="0">
                    <a:solidFill>
                      <a:srgbClr val="000000"/>
                    </a:solidFill>
                    <a:latin typeface="Times New Roman" pitchFamily="1" charset="0"/>
                  </a:rPr>
                  <a:t> that represents </a:t>
                </a:r>
                <a:r>
                  <a:rPr lang="en-US" sz="2400" i="1" dirty="0">
                    <a:solidFill>
                      <a:srgbClr val="000000"/>
                    </a:solidFill>
                    <a:latin typeface="Times New Roman" pitchFamily="1" charset="0"/>
                  </a:rPr>
                  <a:t>rational numbers</a:t>
                </a:r>
                <a:r>
                  <a:rPr lang="en-US" sz="2400" b="0" dirty="0">
                    <a:solidFill>
                      <a:srgbClr val="000000"/>
                    </a:solidFill>
                    <a:latin typeface="Times New Roman" pitchFamily="1" charset="0"/>
                  </a:rPr>
                  <a:t>, which are simply the quotient of two integers.</a:t>
                </a:r>
              </a:p>
              <a:p>
                <a:pPr marL="342900" indent="-342900">
                  <a:lnSpc>
                    <a:spcPct val="85000"/>
                  </a:lnSpc>
                  <a:spcAft>
                    <a:spcPts val="600"/>
                  </a:spcAft>
                  <a:buFontTx/>
                  <a:buChar char="•"/>
                </a:pPr>
                <a:r>
                  <a:rPr lang="en-US" altLang="zh-CN" sz="2400" b="0" dirty="0">
                    <a:solidFill>
                      <a:srgbClr val="000000"/>
                    </a:solidFill>
                    <a:latin typeface="Times New Roman" pitchFamily="1" charset="0"/>
                  </a:rPr>
                  <a:t>Rational numbers can be useful in cases in which you need exact calculation with </a:t>
                </a:r>
                <a:r>
                  <a:rPr lang="en-US" altLang="zh-CN" sz="2400" b="0" dirty="0" smtClean="0">
                    <a:solidFill>
                      <a:srgbClr val="000000"/>
                    </a:solidFill>
                    <a:latin typeface="Times New Roman" pitchFamily="1" charset="0"/>
                  </a:rPr>
                  <a:t>fractions </a:t>
                </a:r>
                <a:r>
                  <a:rPr lang="en-US" altLang="zh-CN" sz="2400" b="0" dirty="0" smtClean="0">
                    <a:solidFill>
                      <a:srgbClr val="000000"/>
                    </a:solidFill>
                    <a:latin typeface="Times New Roman" pitchFamily="1" charset="0"/>
                  </a:rPr>
                  <a:t>(e.g., 1/3 = 0.</a:t>
                </a:r>
                <a14:m>
                  <m:oMath xmlns:m="http://schemas.openxmlformats.org/officeDocument/2006/math">
                    <m:acc>
                      <m:accPr>
                        <m:chr m:val="̇"/>
                        <m:ctrlPr>
                          <a:rPr lang="en-US" altLang="zh-CN" sz="2400" b="0" i="1" smtClean="0">
                            <a:solidFill>
                              <a:srgbClr val="000000"/>
                            </a:solidFill>
                            <a:latin typeface="Cambria Math" panose="02040503050406030204" pitchFamily="18" charset="0"/>
                          </a:rPr>
                        </m:ctrlPr>
                      </m:accPr>
                      <m:e>
                        <m:r>
                          <m:rPr>
                            <m:nor/>
                          </m:rPr>
                          <a:rPr lang="en-US" altLang="zh-CN" sz="2400" b="0" dirty="0">
                            <a:solidFill>
                              <a:srgbClr val="000000"/>
                            </a:solidFill>
                            <a:latin typeface="Times New Roman" pitchFamily="1" charset="0"/>
                          </a:rPr>
                          <m:t>3</m:t>
                        </m:r>
                      </m:e>
                    </m:acc>
                  </m:oMath>
                </a14:m>
                <a:r>
                  <a:rPr lang="en-US" altLang="zh-CN" sz="2400" b="0" dirty="0" smtClean="0">
                    <a:solidFill>
                      <a:srgbClr val="000000"/>
                    </a:solidFill>
                    <a:latin typeface="Times New Roman" pitchFamily="1" charset="0"/>
                  </a:rPr>
                  <a:t>)</a:t>
                </a:r>
                <a:r>
                  <a:rPr lang="en-US" altLang="zh-CN" sz="2400" b="0" dirty="0" smtClean="0">
                    <a:solidFill>
                      <a:srgbClr val="000000"/>
                    </a:solidFill>
                    <a:latin typeface="Times New Roman" pitchFamily="1" charset="0"/>
                  </a:rPr>
                  <a:t>.</a:t>
                </a:r>
              </a:p>
              <a:p>
                <a:pPr marL="342900" indent="-342900">
                  <a:lnSpc>
                    <a:spcPct val="85000"/>
                  </a:lnSpc>
                  <a:spcAft>
                    <a:spcPts val="600"/>
                  </a:spcAft>
                  <a:buFontTx/>
                  <a:buChar char="•"/>
                </a:pPr>
                <a:r>
                  <a:rPr lang="en-US" altLang="zh-CN" sz="2400" b="0" dirty="0" smtClean="0">
                    <a:solidFill>
                      <a:srgbClr val="000000"/>
                    </a:solidFill>
                    <a:latin typeface="Times New Roman" pitchFamily="1" charset="0"/>
                  </a:rPr>
                  <a:t>Even </a:t>
                </a:r>
                <a:r>
                  <a:rPr lang="en-US" altLang="zh-CN" sz="2400" b="0" dirty="0">
                    <a:solidFill>
                      <a:srgbClr val="000000"/>
                    </a:solidFill>
                    <a:latin typeface="Times New Roman" pitchFamily="1" charset="0"/>
                  </a:rPr>
                  <a:t>if </a:t>
                </a:r>
                <a:r>
                  <a:rPr lang="en-US" altLang="zh-CN" sz="2400" b="0" dirty="0" smtClean="0">
                    <a:solidFill>
                      <a:srgbClr val="000000"/>
                    </a:solidFill>
                    <a:latin typeface="Times New Roman" pitchFamily="1" charset="0"/>
                  </a:rPr>
                  <a:t> you think </a:t>
                </a:r>
                <a:r>
                  <a:rPr lang="en-US" altLang="zh-CN" sz="2400" b="0" dirty="0" smtClean="0">
                    <a:solidFill>
                      <a:srgbClr val="000000"/>
                    </a:solidFill>
                    <a:latin typeface="Times New Roman" pitchFamily="1" charset="0"/>
                  </a:rPr>
                  <a:t>1/10 = 0.1 </a:t>
                </a:r>
                <a:r>
                  <a:rPr lang="en-US" altLang="zh-CN" sz="2400" b="0" dirty="0">
                    <a:solidFill>
                      <a:srgbClr val="000000"/>
                    </a:solidFill>
                    <a:latin typeface="Times New Roman" pitchFamily="1" charset="0"/>
                  </a:rPr>
                  <a:t>is </a:t>
                </a:r>
                <a:r>
                  <a:rPr lang="en-US" altLang="zh-CN" sz="2400" b="0" dirty="0" smtClean="0">
                    <a:solidFill>
                      <a:srgbClr val="000000"/>
                    </a:solidFill>
                    <a:latin typeface="Times New Roman" pitchFamily="1" charset="0"/>
                  </a:rPr>
                  <a:t>exact, when you </a:t>
                </a:r>
                <a:r>
                  <a:rPr lang="en-US" altLang="zh-CN" sz="2400" b="0" dirty="0" smtClean="0">
                    <a:solidFill>
                      <a:srgbClr val="000000"/>
                    </a:solidFill>
                    <a:latin typeface="Times New Roman" pitchFamily="1" charset="0"/>
                  </a:rPr>
                  <a:t>use a </a:t>
                </a:r>
                <a:r>
                  <a:rPr lang="en-US" altLang="zh-CN" sz="2000" dirty="0" smtClean="0">
                    <a:solidFill>
                      <a:srgbClr val="000000"/>
                    </a:solidFill>
                    <a:latin typeface="Courier New" pitchFamily="1" charset="0"/>
                  </a:rPr>
                  <a:t>double</a:t>
                </a:r>
                <a:r>
                  <a:rPr lang="en-US" altLang="zh-CN" sz="2400" b="0" dirty="0" smtClean="0">
                    <a:solidFill>
                      <a:srgbClr val="000000"/>
                    </a:solidFill>
                    <a:latin typeface="Times New Roman" pitchFamily="1" charset="0"/>
                  </a:rPr>
                  <a:t>, 0.1 </a:t>
                </a:r>
                <a:r>
                  <a:rPr lang="en-US" altLang="zh-CN" sz="2400" b="0" dirty="0">
                    <a:solidFill>
                      <a:srgbClr val="000000"/>
                    </a:solidFill>
                    <a:latin typeface="Times New Roman" pitchFamily="1" charset="0"/>
                  </a:rPr>
                  <a:t>is represented internally as an approximation (</a:t>
                </a:r>
                <a:r>
                  <a:rPr lang="en-US" altLang="zh-CN" sz="2400" b="0" dirty="0">
                    <a:solidFill>
                      <a:srgbClr val="000000"/>
                    </a:solidFill>
                    <a:latin typeface="Times New Roman" pitchFamily="1" charset="0"/>
                    <a:hlinkClick r:id="rId3"/>
                  </a:rPr>
                  <a:t>Why 0.1 Does Not Exist In Floating-Point?</a:t>
                </a:r>
                <a:r>
                  <a:rPr lang="en-US" altLang="zh-CN" sz="2400" b="0" dirty="0">
                    <a:solidFill>
                      <a:srgbClr val="000000"/>
                    </a:solidFill>
                    <a:latin typeface="Times New Roman" pitchFamily="1" charset="0"/>
                  </a:rPr>
                  <a:t>).  </a:t>
                </a:r>
              </a:p>
              <a:p>
                <a:pPr marL="342900" lvl="0" indent="-342900" algn="just">
                  <a:lnSpc>
                    <a:spcPct val="85000"/>
                  </a:lnSpc>
                  <a:spcAft>
                    <a:spcPts val="600"/>
                  </a:spcAft>
                  <a:buFontTx/>
                  <a:buChar char="•"/>
                </a:pPr>
                <a:r>
                  <a:rPr lang="en-US" altLang="zh-CN" sz="2400" b="0" dirty="0">
                    <a:solidFill>
                      <a:srgbClr val="000000"/>
                    </a:solidFill>
                    <a:latin typeface="Times New Roman" pitchFamily="1" charset="0"/>
                  </a:rPr>
                  <a:t>Rational numbers support the standard arithmetic operations:</a:t>
                </a:r>
              </a:p>
            </p:txBody>
          </p:sp>
        </mc:Choice>
        <mc:Fallback>
          <p:sp>
            <p:nvSpPr>
              <p:cNvPr id="49155" name="Rectangle 3"/>
              <p:cNvSpPr>
                <a:spLocks noRot="1" noChangeAspect="1" noMove="1" noResize="1" noEditPoints="1" noAdjustHandles="1" noChangeArrowheads="1" noChangeShapeType="1" noTextEdit="1"/>
              </p:cNvSpPr>
              <p:nvPr/>
            </p:nvSpPr>
            <p:spPr bwMode="auto">
              <a:xfrm>
                <a:off x="482600" y="1155699"/>
                <a:ext cx="8128000" cy="3222625"/>
              </a:xfrm>
              <a:prstGeom prst="rect">
                <a:avLst/>
              </a:prstGeom>
              <a:blipFill>
                <a:blip r:embed="rId4"/>
                <a:stretch>
                  <a:fillRect l="-975" t="-3220" b="-1705"/>
                </a:stretch>
              </a:blipFill>
              <a:ln w="9525">
                <a:noFill/>
                <a:miter lim="800000"/>
                <a:headEnd/>
                <a:tailEnd/>
              </a:ln>
            </p:spPr>
            <p:txBody>
              <a:bodyPr/>
              <a:lstStyle/>
              <a:p>
                <a:r>
                  <a:rPr lang="zh-CN" altLang="en-US">
                    <a:noFill/>
                  </a:rPr>
                  <a:t> </a:t>
                </a:r>
              </a:p>
            </p:txBody>
          </p:sp>
        </mc:Fallback>
      </mc:AlternateContent>
      <p:grpSp>
        <p:nvGrpSpPr>
          <p:cNvPr id="2" name="Group 5"/>
          <p:cNvGrpSpPr>
            <a:grpSpLocks/>
          </p:cNvGrpSpPr>
          <p:nvPr/>
        </p:nvGrpSpPr>
        <p:grpSpPr bwMode="auto">
          <a:xfrm>
            <a:off x="919163" y="4343400"/>
            <a:ext cx="7539038" cy="2144713"/>
            <a:chOff x="579" y="2633"/>
            <a:chExt cx="4749" cy="1351"/>
          </a:xfrm>
        </p:grpSpPr>
        <p:sp>
          <p:nvSpPr>
            <p:cNvPr id="49159" name="Rectangle 7"/>
            <p:cNvSpPr>
              <a:spLocks noChangeArrowheads="1"/>
            </p:cNvSpPr>
            <p:nvPr/>
          </p:nvSpPr>
          <p:spPr bwMode="auto">
            <a:xfrm>
              <a:off x="579" y="2633"/>
              <a:ext cx="4749" cy="1351"/>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nSpc>
                  <a:spcPct val="85000"/>
                </a:lnSpc>
              </a:pPr>
              <a:endParaRPr lang="en-US" b="0" i="1" dirty="0">
                <a:solidFill>
                  <a:srgbClr val="000000"/>
                </a:solidFill>
                <a:latin typeface="Times New Roman" pitchFamily="1" charset="0"/>
              </a:endParaRPr>
            </a:p>
          </p:txBody>
        </p:sp>
        <p:sp>
          <p:nvSpPr>
            <p:cNvPr id="49160" name="Text Box 8"/>
            <p:cNvSpPr txBox="1">
              <a:spLocks noChangeArrowheads="1"/>
            </p:cNvSpPr>
            <p:nvPr/>
          </p:nvSpPr>
          <p:spPr bwMode="auto">
            <a:xfrm>
              <a:off x="960" y="288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a:t>
              </a:r>
            </a:p>
          </p:txBody>
        </p:sp>
        <p:sp>
          <p:nvSpPr>
            <p:cNvPr id="49161" name="Text Box 9"/>
            <p:cNvSpPr txBox="1">
              <a:spLocks noChangeArrowheads="1"/>
            </p:cNvSpPr>
            <p:nvPr/>
          </p:nvSpPr>
          <p:spPr bwMode="auto">
            <a:xfrm>
              <a:off x="960" y="302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a:t>
              </a:r>
            </a:p>
          </p:txBody>
        </p:sp>
        <p:sp>
          <p:nvSpPr>
            <p:cNvPr id="49162" name="Line 10"/>
            <p:cNvSpPr>
              <a:spLocks noChangeShapeType="1"/>
            </p:cNvSpPr>
            <p:nvPr/>
          </p:nvSpPr>
          <p:spPr bwMode="auto">
            <a:xfrm>
              <a:off x="979" y="305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63" name="Text Box 11"/>
            <p:cNvSpPr txBox="1">
              <a:spLocks noChangeArrowheads="1"/>
            </p:cNvSpPr>
            <p:nvPr/>
          </p:nvSpPr>
          <p:spPr bwMode="auto">
            <a:xfrm>
              <a:off x="1144" y="2952"/>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164" name="Text Box 12"/>
            <p:cNvSpPr txBox="1">
              <a:spLocks noChangeArrowheads="1"/>
            </p:cNvSpPr>
            <p:nvPr/>
          </p:nvSpPr>
          <p:spPr bwMode="auto">
            <a:xfrm>
              <a:off x="1320" y="288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c</a:t>
              </a:r>
            </a:p>
          </p:txBody>
        </p:sp>
        <p:sp>
          <p:nvSpPr>
            <p:cNvPr id="49165" name="Text Box 13"/>
            <p:cNvSpPr txBox="1">
              <a:spLocks noChangeArrowheads="1"/>
            </p:cNvSpPr>
            <p:nvPr/>
          </p:nvSpPr>
          <p:spPr bwMode="auto">
            <a:xfrm>
              <a:off x="1320" y="302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d</a:t>
              </a:r>
            </a:p>
          </p:txBody>
        </p:sp>
        <p:sp>
          <p:nvSpPr>
            <p:cNvPr id="49166" name="Line 14"/>
            <p:cNvSpPr>
              <a:spLocks noChangeShapeType="1"/>
            </p:cNvSpPr>
            <p:nvPr/>
          </p:nvSpPr>
          <p:spPr bwMode="auto">
            <a:xfrm>
              <a:off x="1339" y="305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67" name="Text Box 15"/>
            <p:cNvSpPr txBox="1">
              <a:spLocks noChangeArrowheads="1"/>
            </p:cNvSpPr>
            <p:nvPr/>
          </p:nvSpPr>
          <p:spPr bwMode="auto">
            <a:xfrm>
              <a:off x="1512" y="2952"/>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168" name="Text Box 16"/>
            <p:cNvSpPr txBox="1">
              <a:spLocks noChangeArrowheads="1"/>
            </p:cNvSpPr>
            <p:nvPr/>
          </p:nvSpPr>
          <p:spPr bwMode="auto">
            <a:xfrm>
              <a:off x="1704" y="2880"/>
              <a:ext cx="55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ad +</a:t>
              </a:r>
              <a:r>
                <a:rPr lang="en-US" sz="1200" b="0" i="1">
                  <a:solidFill>
                    <a:srgbClr val="000000"/>
                  </a:solidFill>
                  <a:latin typeface="Times New Roman" pitchFamily="1" charset="0"/>
                </a:rPr>
                <a:t> </a:t>
              </a:r>
              <a:r>
                <a:rPr lang="en-US" sz="1600" b="0" i="1">
                  <a:solidFill>
                    <a:srgbClr val="000000"/>
                  </a:solidFill>
                  <a:latin typeface="Times New Roman" pitchFamily="1" charset="0"/>
                </a:rPr>
                <a:t>bc</a:t>
              </a:r>
            </a:p>
          </p:txBody>
        </p:sp>
        <p:sp>
          <p:nvSpPr>
            <p:cNvPr id="49169" name="Line 17"/>
            <p:cNvSpPr>
              <a:spLocks noChangeShapeType="1"/>
            </p:cNvSpPr>
            <p:nvPr/>
          </p:nvSpPr>
          <p:spPr bwMode="auto">
            <a:xfrm>
              <a:off x="1728" y="3056"/>
              <a:ext cx="501"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70" name="Text Box 18"/>
            <p:cNvSpPr txBox="1">
              <a:spLocks noChangeArrowheads="1"/>
            </p:cNvSpPr>
            <p:nvPr/>
          </p:nvSpPr>
          <p:spPr bwMode="auto">
            <a:xfrm>
              <a:off x="1704" y="3032"/>
              <a:ext cx="55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bd</a:t>
              </a:r>
            </a:p>
          </p:txBody>
        </p:sp>
        <p:sp>
          <p:nvSpPr>
            <p:cNvPr id="49171" name="Text Box 19"/>
            <p:cNvSpPr txBox="1">
              <a:spLocks noChangeArrowheads="1"/>
            </p:cNvSpPr>
            <p:nvPr/>
          </p:nvSpPr>
          <p:spPr bwMode="auto">
            <a:xfrm>
              <a:off x="960" y="350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a:t>
              </a:r>
            </a:p>
          </p:txBody>
        </p:sp>
        <p:sp>
          <p:nvSpPr>
            <p:cNvPr id="49172" name="Text Box 20"/>
            <p:cNvSpPr txBox="1">
              <a:spLocks noChangeArrowheads="1"/>
            </p:cNvSpPr>
            <p:nvPr/>
          </p:nvSpPr>
          <p:spPr bwMode="auto">
            <a:xfrm>
              <a:off x="960" y="364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a:t>
              </a:r>
            </a:p>
          </p:txBody>
        </p:sp>
        <p:sp>
          <p:nvSpPr>
            <p:cNvPr id="49173" name="Line 21"/>
            <p:cNvSpPr>
              <a:spLocks noChangeShapeType="1"/>
            </p:cNvSpPr>
            <p:nvPr/>
          </p:nvSpPr>
          <p:spPr bwMode="auto">
            <a:xfrm>
              <a:off x="979" y="367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74" name="Text Box 22"/>
            <p:cNvSpPr txBox="1">
              <a:spLocks noChangeArrowheads="1"/>
            </p:cNvSpPr>
            <p:nvPr/>
          </p:nvSpPr>
          <p:spPr bwMode="auto">
            <a:xfrm>
              <a:off x="1144" y="3564"/>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175" name="Text Box 23"/>
            <p:cNvSpPr txBox="1">
              <a:spLocks noChangeArrowheads="1"/>
            </p:cNvSpPr>
            <p:nvPr/>
          </p:nvSpPr>
          <p:spPr bwMode="auto">
            <a:xfrm>
              <a:off x="1320" y="350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c</a:t>
              </a:r>
            </a:p>
          </p:txBody>
        </p:sp>
        <p:sp>
          <p:nvSpPr>
            <p:cNvPr id="49176" name="Text Box 24"/>
            <p:cNvSpPr txBox="1">
              <a:spLocks noChangeArrowheads="1"/>
            </p:cNvSpPr>
            <p:nvPr/>
          </p:nvSpPr>
          <p:spPr bwMode="auto">
            <a:xfrm>
              <a:off x="1320" y="364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d</a:t>
              </a:r>
            </a:p>
          </p:txBody>
        </p:sp>
        <p:sp>
          <p:nvSpPr>
            <p:cNvPr id="49177" name="Line 25"/>
            <p:cNvSpPr>
              <a:spLocks noChangeShapeType="1"/>
            </p:cNvSpPr>
            <p:nvPr/>
          </p:nvSpPr>
          <p:spPr bwMode="auto">
            <a:xfrm>
              <a:off x="1339" y="367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78" name="Text Box 26"/>
            <p:cNvSpPr txBox="1">
              <a:spLocks noChangeArrowheads="1"/>
            </p:cNvSpPr>
            <p:nvPr/>
          </p:nvSpPr>
          <p:spPr bwMode="auto">
            <a:xfrm>
              <a:off x="1512" y="3572"/>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179" name="Text Box 27"/>
            <p:cNvSpPr txBox="1">
              <a:spLocks noChangeArrowheads="1"/>
            </p:cNvSpPr>
            <p:nvPr/>
          </p:nvSpPr>
          <p:spPr bwMode="auto">
            <a:xfrm>
              <a:off x="1704" y="3500"/>
              <a:ext cx="55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ad – bc</a:t>
              </a:r>
            </a:p>
          </p:txBody>
        </p:sp>
        <p:sp>
          <p:nvSpPr>
            <p:cNvPr id="49180" name="Line 28"/>
            <p:cNvSpPr>
              <a:spLocks noChangeShapeType="1"/>
            </p:cNvSpPr>
            <p:nvPr/>
          </p:nvSpPr>
          <p:spPr bwMode="auto">
            <a:xfrm>
              <a:off x="1728" y="3676"/>
              <a:ext cx="501"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81" name="Text Box 29"/>
            <p:cNvSpPr txBox="1">
              <a:spLocks noChangeArrowheads="1"/>
            </p:cNvSpPr>
            <p:nvPr/>
          </p:nvSpPr>
          <p:spPr bwMode="auto">
            <a:xfrm>
              <a:off x="1704" y="3652"/>
              <a:ext cx="55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bd</a:t>
              </a:r>
            </a:p>
          </p:txBody>
        </p:sp>
        <p:sp>
          <p:nvSpPr>
            <p:cNvPr id="49182" name="Text Box 30"/>
            <p:cNvSpPr txBox="1">
              <a:spLocks noChangeArrowheads="1"/>
            </p:cNvSpPr>
            <p:nvPr/>
          </p:nvSpPr>
          <p:spPr bwMode="auto">
            <a:xfrm>
              <a:off x="3632" y="288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a:t>
              </a:r>
            </a:p>
          </p:txBody>
        </p:sp>
        <p:sp>
          <p:nvSpPr>
            <p:cNvPr id="49183" name="Text Box 31"/>
            <p:cNvSpPr txBox="1">
              <a:spLocks noChangeArrowheads="1"/>
            </p:cNvSpPr>
            <p:nvPr/>
          </p:nvSpPr>
          <p:spPr bwMode="auto">
            <a:xfrm>
              <a:off x="3632" y="302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a:t>
              </a:r>
            </a:p>
          </p:txBody>
        </p:sp>
        <p:sp>
          <p:nvSpPr>
            <p:cNvPr id="49184" name="Line 32"/>
            <p:cNvSpPr>
              <a:spLocks noChangeShapeType="1"/>
            </p:cNvSpPr>
            <p:nvPr/>
          </p:nvSpPr>
          <p:spPr bwMode="auto">
            <a:xfrm>
              <a:off x="3651" y="305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85" name="Text Box 33"/>
            <p:cNvSpPr txBox="1">
              <a:spLocks noChangeArrowheads="1"/>
            </p:cNvSpPr>
            <p:nvPr/>
          </p:nvSpPr>
          <p:spPr bwMode="auto">
            <a:xfrm>
              <a:off x="3816" y="2960"/>
              <a:ext cx="192" cy="160"/>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200" b="0">
                  <a:solidFill>
                    <a:srgbClr val="000000"/>
                  </a:solidFill>
                  <a:latin typeface="Helvetica" pitchFamily="1" charset="0"/>
                </a:rPr>
                <a:t>x</a:t>
              </a:r>
              <a:endParaRPr lang="en-US" b="0">
                <a:solidFill>
                  <a:srgbClr val="000000"/>
                </a:solidFill>
                <a:latin typeface="Helvetica" pitchFamily="1" charset="0"/>
              </a:endParaRPr>
            </a:p>
          </p:txBody>
        </p:sp>
        <p:sp>
          <p:nvSpPr>
            <p:cNvPr id="49186" name="Text Box 34"/>
            <p:cNvSpPr txBox="1">
              <a:spLocks noChangeArrowheads="1"/>
            </p:cNvSpPr>
            <p:nvPr/>
          </p:nvSpPr>
          <p:spPr bwMode="auto">
            <a:xfrm>
              <a:off x="3992" y="288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c</a:t>
              </a:r>
            </a:p>
          </p:txBody>
        </p:sp>
        <p:sp>
          <p:nvSpPr>
            <p:cNvPr id="49187" name="Text Box 35"/>
            <p:cNvSpPr txBox="1">
              <a:spLocks noChangeArrowheads="1"/>
            </p:cNvSpPr>
            <p:nvPr/>
          </p:nvSpPr>
          <p:spPr bwMode="auto">
            <a:xfrm>
              <a:off x="3992" y="302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d</a:t>
              </a:r>
            </a:p>
          </p:txBody>
        </p:sp>
        <p:sp>
          <p:nvSpPr>
            <p:cNvPr id="49188" name="Line 36"/>
            <p:cNvSpPr>
              <a:spLocks noChangeShapeType="1"/>
            </p:cNvSpPr>
            <p:nvPr/>
          </p:nvSpPr>
          <p:spPr bwMode="auto">
            <a:xfrm>
              <a:off x="4011" y="305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89" name="Text Box 37"/>
            <p:cNvSpPr txBox="1">
              <a:spLocks noChangeArrowheads="1"/>
            </p:cNvSpPr>
            <p:nvPr/>
          </p:nvSpPr>
          <p:spPr bwMode="auto">
            <a:xfrm>
              <a:off x="4184" y="2952"/>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190" name="Text Box 38"/>
            <p:cNvSpPr txBox="1">
              <a:spLocks noChangeArrowheads="1"/>
            </p:cNvSpPr>
            <p:nvPr/>
          </p:nvSpPr>
          <p:spPr bwMode="auto">
            <a:xfrm>
              <a:off x="4376" y="2880"/>
              <a:ext cx="269"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ac</a:t>
              </a:r>
            </a:p>
          </p:txBody>
        </p:sp>
        <p:sp>
          <p:nvSpPr>
            <p:cNvPr id="49191" name="Line 39"/>
            <p:cNvSpPr>
              <a:spLocks noChangeShapeType="1"/>
            </p:cNvSpPr>
            <p:nvPr/>
          </p:nvSpPr>
          <p:spPr bwMode="auto">
            <a:xfrm>
              <a:off x="4400" y="3056"/>
              <a:ext cx="211"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92" name="Text Box 40"/>
            <p:cNvSpPr txBox="1">
              <a:spLocks noChangeArrowheads="1"/>
            </p:cNvSpPr>
            <p:nvPr/>
          </p:nvSpPr>
          <p:spPr bwMode="auto">
            <a:xfrm>
              <a:off x="3632" y="350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a:t>
              </a:r>
            </a:p>
          </p:txBody>
        </p:sp>
        <p:sp>
          <p:nvSpPr>
            <p:cNvPr id="49193" name="Text Box 41"/>
            <p:cNvSpPr txBox="1">
              <a:spLocks noChangeArrowheads="1"/>
            </p:cNvSpPr>
            <p:nvPr/>
          </p:nvSpPr>
          <p:spPr bwMode="auto">
            <a:xfrm>
              <a:off x="3632" y="364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a:t>
              </a:r>
            </a:p>
          </p:txBody>
        </p:sp>
        <p:sp>
          <p:nvSpPr>
            <p:cNvPr id="49194" name="Line 42"/>
            <p:cNvSpPr>
              <a:spLocks noChangeShapeType="1"/>
            </p:cNvSpPr>
            <p:nvPr/>
          </p:nvSpPr>
          <p:spPr bwMode="auto">
            <a:xfrm>
              <a:off x="3651" y="367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95" name="Text Box 43"/>
            <p:cNvSpPr txBox="1">
              <a:spLocks noChangeArrowheads="1"/>
            </p:cNvSpPr>
            <p:nvPr/>
          </p:nvSpPr>
          <p:spPr bwMode="auto">
            <a:xfrm>
              <a:off x="3992" y="3500"/>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c</a:t>
              </a:r>
            </a:p>
          </p:txBody>
        </p:sp>
        <p:sp>
          <p:nvSpPr>
            <p:cNvPr id="49196" name="Text Box 44"/>
            <p:cNvSpPr txBox="1">
              <a:spLocks noChangeArrowheads="1"/>
            </p:cNvSpPr>
            <p:nvPr/>
          </p:nvSpPr>
          <p:spPr bwMode="auto">
            <a:xfrm>
              <a:off x="3992" y="3648"/>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d</a:t>
              </a:r>
            </a:p>
          </p:txBody>
        </p:sp>
        <p:sp>
          <p:nvSpPr>
            <p:cNvPr id="49197" name="Line 45"/>
            <p:cNvSpPr>
              <a:spLocks noChangeShapeType="1"/>
            </p:cNvSpPr>
            <p:nvPr/>
          </p:nvSpPr>
          <p:spPr bwMode="auto">
            <a:xfrm>
              <a:off x="4011" y="3675"/>
              <a:ext cx="145"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198" name="Text Box 46"/>
            <p:cNvSpPr txBox="1">
              <a:spLocks noChangeArrowheads="1"/>
            </p:cNvSpPr>
            <p:nvPr/>
          </p:nvSpPr>
          <p:spPr bwMode="auto">
            <a:xfrm>
              <a:off x="4184" y="3572"/>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grpSp>
          <p:nvGrpSpPr>
            <p:cNvPr id="3" name="Group 47"/>
            <p:cNvGrpSpPr>
              <a:grpSpLocks/>
            </p:cNvGrpSpPr>
            <p:nvPr/>
          </p:nvGrpSpPr>
          <p:grpSpPr bwMode="auto">
            <a:xfrm>
              <a:off x="3816" y="3527"/>
              <a:ext cx="192" cy="247"/>
              <a:chOff x="3744" y="3923"/>
              <a:chExt cx="192" cy="247"/>
            </a:xfrm>
          </p:grpSpPr>
          <p:sp>
            <p:nvSpPr>
              <p:cNvPr id="49208" name="Text Box 48"/>
              <p:cNvSpPr txBox="1">
                <a:spLocks noChangeArrowheads="1"/>
              </p:cNvSpPr>
              <p:nvPr/>
            </p:nvSpPr>
            <p:spPr bwMode="auto">
              <a:xfrm>
                <a:off x="3744" y="3976"/>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a:solidFill>
                      <a:srgbClr val="000000"/>
                    </a:solidFill>
                    <a:latin typeface="Times New Roman" pitchFamily="1" charset="0"/>
                  </a:rPr>
                  <a:t>.</a:t>
                </a:r>
              </a:p>
            </p:txBody>
          </p:sp>
          <p:sp>
            <p:nvSpPr>
              <p:cNvPr id="49209" name="Line 49"/>
              <p:cNvSpPr>
                <a:spLocks noChangeShapeType="1"/>
              </p:cNvSpPr>
              <p:nvPr/>
            </p:nvSpPr>
            <p:spPr bwMode="auto">
              <a:xfrm>
                <a:off x="3802" y="4069"/>
                <a:ext cx="68"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210" name="Text Box 50"/>
              <p:cNvSpPr txBox="1">
                <a:spLocks noChangeArrowheads="1"/>
              </p:cNvSpPr>
              <p:nvPr/>
            </p:nvSpPr>
            <p:spPr bwMode="auto">
              <a:xfrm>
                <a:off x="3744" y="3923"/>
                <a:ext cx="192"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dirty="0">
                    <a:solidFill>
                      <a:srgbClr val="000000"/>
                    </a:solidFill>
                    <a:latin typeface="Times New Roman" pitchFamily="1" charset="0"/>
                  </a:rPr>
                  <a:t>.</a:t>
                </a:r>
              </a:p>
            </p:txBody>
          </p:sp>
        </p:grpSp>
        <p:sp>
          <p:nvSpPr>
            <p:cNvPr id="49200" name="Text Box 51"/>
            <p:cNvSpPr txBox="1">
              <a:spLocks noChangeArrowheads="1"/>
            </p:cNvSpPr>
            <p:nvPr/>
          </p:nvSpPr>
          <p:spPr bwMode="auto">
            <a:xfrm>
              <a:off x="4376" y="3024"/>
              <a:ext cx="269"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bd</a:t>
              </a:r>
            </a:p>
          </p:txBody>
        </p:sp>
        <p:sp>
          <p:nvSpPr>
            <p:cNvPr id="49201" name="Text Box 52"/>
            <p:cNvSpPr txBox="1">
              <a:spLocks noChangeArrowheads="1"/>
            </p:cNvSpPr>
            <p:nvPr/>
          </p:nvSpPr>
          <p:spPr bwMode="auto">
            <a:xfrm>
              <a:off x="4376" y="3500"/>
              <a:ext cx="269"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ad</a:t>
              </a:r>
            </a:p>
          </p:txBody>
        </p:sp>
        <p:sp>
          <p:nvSpPr>
            <p:cNvPr id="49202" name="Line 53"/>
            <p:cNvSpPr>
              <a:spLocks noChangeShapeType="1"/>
            </p:cNvSpPr>
            <p:nvPr/>
          </p:nvSpPr>
          <p:spPr bwMode="auto">
            <a:xfrm>
              <a:off x="4400" y="3676"/>
              <a:ext cx="211" cy="0"/>
            </a:xfrm>
            <a:prstGeom prst="line">
              <a:avLst/>
            </a:prstGeom>
            <a:noFill/>
            <a:ln w="9525">
              <a:solidFill>
                <a:schemeClr val="tx1"/>
              </a:solidFill>
              <a:round/>
              <a:headEnd/>
              <a:tailEnd/>
            </a:ln>
          </p:spPr>
          <p:txBody>
            <a:bodyPr wrap="none" anchor="ctr">
              <a:prstTxWarp prst="textNoShape">
                <a:avLst/>
              </a:prstTxWarp>
            </a:bodyPr>
            <a:lstStyle/>
            <a:p>
              <a:pPr>
                <a:lnSpc>
                  <a:spcPct val="85000"/>
                </a:lnSpc>
              </a:pPr>
              <a:endParaRPr lang="en-US" b="0" i="1">
                <a:solidFill>
                  <a:srgbClr val="000000"/>
                </a:solidFill>
                <a:latin typeface="Times New Roman" pitchFamily="1" charset="0"/>
              </a:endParaRPr>
            </a:p>
          </p:txBody>
        </p:sp>
        <p:sp>
          <p:nvSpPr>
            <p:cNvPr id="49203" name="Text Box 54"/>
            <p:cNvSpPr txBox="1">
              <a:spLocks noChangeArrowheads="1"/>
            </p:cNvSpPr>
            <p:nvPr/>
          </p:nvSpPr>
          <p:spPr bwMode="auto">
            <a:xfrm>
              <a:off x="4376" y="3644"/>
              <a:ext cx="269" cy="194"/>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1600" b="0" i="1">
                  <a:solidFill>
                    <a:srgbClr val="000000"/>
                  </a:solidFill>
                  <a:latin typeface="Times New Roman" pitchFamily="1" charset="0"/>
                </a:rPr>
                <a:t>bc</a:t>
              </a:r>
            </a:p>
          </p:txBody>
        </p:sp>
        <p:sp>
          <p:nvSpPr>
            <p:cNvPr id="49204" name="Text Box 55"/>
            <p:cNvSpPr txBox="1">
              <a:spLocks noChangeArrowheads="1"/>
            </p:cNvSpPr>
            <p:nvPr/>
          </p:nvSpPr>
          <p:spPr bwMode="auto">
            <a:xfrm>
              <a:off x="768" y="2720"/>
              <a:ext cx="1104" cy="194"/>
            </a:xfrm>
            <a:prstGeom prst="rect">
              <a:avLst/>
            </a:prstGeom>
            <a:noFill/>
            <a:ln w="9525">
              <a:noFill/>
              <a:miter lim="800000"/>
              <a:headEnd/>
              <a:tailEnd/>
            </a:ln>
          </p:spPr>
          <p:txBody>
            <a:bodyPr>
              <a:prstTxWarp prst="textNoShape">
                <a:avLst/>
              </a:prstTxWarp>
              <a:spAutoFit/>
            </a:bodyPr>
            <a:lstStyle/>
            <a:p>
              <a:pPr>
                <a:lnSpc>
                  <a:spcPct val="85000"/>
                </a:lnSpc>
                <a:spcBef>
                  <a:spcPct val="50000"/>
                </a:spcBef>
              </a:pPr>
              <a:r>
                <a:rPr lang="en-US" sz="1600" b="0">
                  <a:solidFill>
                    <a:srgbClr val="000000"/>
                  </a:solidFill>
                  <a:latin typeface="Helvetica" pitchFamily="1" charset="0"/>
                </a:rPr>
                <a:t>Addition:</a:t>
              </a:r>
            </a:p>
          </p:txBody>
        </p:sp>
        <p:sp>
          <p:nvSpPr>
            <p:cNvPr id="49205" name="Text Box 56"/>
            <p:cNvSpPr txBox="1">
              <a:spLocks noChangeArrowheads="1"/>
            </p:cNvSpPr>
            <p:nvPr/>
          </p:nvSpPr>
          <p:spPr bwMode="auto">
            <a:xfrm>
              <a:off x="768" y="3360"/>
              <a:ext cx="1104" cy="194"/>
            </a:xfrm>
            <a:prstGeom prst="rect">
              <a:avLst/>
            </a:prstGeom>
            <a:noFill/>
            <a:ln w="9525">
              <a:noFill/>
              <a:miter lim="800000"/>
              <a:headEnd/>
              <a:tailEnd/>
            </a:ln>
          </p:spPr>
          <p:txBody>
            <a:bodyPr>
              <a:prstTxWarp prst="textNoShape">
                <a:avLst/>
              </a:prstTxWarp>
              <a:spAutoFit/>
            </a:bodyPr>
            <a:lstStyle/>
            <a:p>
              <a:pPr>
                <a:lnSpc>
                  <a:spcPct val="85000"/>
                </a:lnSpc>
                <a:spcBef>
                  <a:spcPct val="50000"/>
                </a:spcBef>
              </a:pPr>
              <a:r>
                <a:rPr lang="en-US" sz="1600" b="0">
                  <a:solidFill>
                    <a:srgbClr val="000000"/>
                  </a:solidFill>
                  <a:latin typeface="Helvetica" pitchFamily="1" charset="0"/>
                </a:rPr>
                <a:t>Subtraction:</a:t>
              </a:r>
            </a:p>
          </p:txBody>
        </p:sp>
        <p:sp>
          <p:nvSpPr>
            <p:cNvPr id="49206" name="Text Box 57"/>
            <p:cNvSpPr txBox="1">
              <a:spLocks noChangeArrowheads="1"/>
            </p:cNvSpPr>
            <p:nvPr/>
          </p:nvSpPr>
          <p:spPr bwMode="auto">
            <a:xfrm>
              <a:off x="3440" y="2720"/>
              <a:ext cx="1104" cy="194"/>
            </a:xfrm>
            <a:prstGeom prst="rect">
              <a:avLst/>
            </a:prstGeom>
            <a:noFill/>
            <a:ln w="9525">
              <a:noFill/>
              <a:miter lim="800000"/>
              <a:headEnd/>
              <a:tailEnd/>
            </a:ln>
          </p:spPr>
          <p:txBody>
            <a:bodyPr>
              <a:prstTxWarp prst="textNoShape">
                <a:avLst/>
              </a:prstTxWarp>
              <a:spAutoFit/>
            </a:bodyPr>
            <a:lstStyle/>
            <a:p>
              <a:pPr>
                <a:lnSpc>
                  <a:spcPct val="85000"/>
                </a:lnSpc>
                <a:spcBef>
                  <a:spcPct val="50000"/>
                </a:spcBef>
              </a:pPr>
              <a:r>
                <a:rPr lang="en-US" sz="1600" b="0" dirty="0">
                  <a:solidFill>
                    <a:srgbClr val="000000"/>
                  </a:solidFill>
                  <a:latin typeface="Helvetica" pitchFamily="1" charset="0"/>
                </a:rPr>
                <a:t>Multiplication:</a:t>
              </a:r>
            </a:p>
          </p:txBody>
        </p:sp>
        <p:sp>
          <p:nvSpPr>
            <p:cNvPr id="49207" name="Text Box 58"/>
            <p:cNvSpPr txBox="1">
              <a:spLocks noChangeArrowheads="1"/>
            </p:cNvSpPr>
            <p:nvPr/>
          </p:nvSpPr>
          <p:spPr bwMode="auto">
            <a:xfrm>
              <a:off x="3440" y="3360"/>
              <a:ext cx="1104" cy="194"/>
            </a:xfrm>
            <a:prstGeom prst="rect">
              <a:avLst/>
            </a:prstGeom>
            <a:noFill/>
            <a:ln w="9525">
              <a:noFill/>
              <a:miter lim="800000"/>
              <a:headEnd/>
              <a:tailEnd/>
            </a:ln>
          </p:spPr>
          <p:txBody>
            <a:bodyPr>
              <a:prstTxWarp prst="textNoShape">
                <a:avLst/>
              </a:prstTxWarp>
              <a:spAutoFit/>
            </a:bodyPr>
            <a:lstStyle/>
            <a:p>
              <a:pPr>
                <a:lnSpc>
                  <a:spcPct val="85000"/>
                </a:lnSpc>
                <a:spcBef>
                  <a:spcPct val="50000"/>
                </a:spcBef>
              </a:pPr>
              <a:r>
                <a:rPr lang="en-US" sz="1600" b="0">
                  <a:solidFill>
                    <a:srgbClr val="000000"/>
                  </a:solidFill>
                  <a:latin typeface="Helvetica" pitchFamily="1" charset="0"/>
                </a:rPr>
                <a:t>Division:</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76200"/>
            <a:ext cx="9144000" cy="1143000"/>
          </a:xfrm>
          <a:noFill/>
        </p:spPr>
        <p:txBody>
          <a:bodyPr/>
          <a:lstStyle/>
          <a:p>
            <a:r>
              <a:rPr lang="en-US" sz="4000">
                <a:solidFill>
                  <a:srgbClr val="FF0000"/>
                </a:solidFill>
                <a:ea typeface="ＭＳ Ｐゴシック" pitchFamily="1" charset="-128"/>
                <a:cs typeface="ＭＳ Ｐゴシック" pitchFamily="1" charset="-128"/>
              </a:rPr>
              <a:t>Implementing the </a:t>
            </a:r>
            <a:r>
              <a:rPr lang="en-US" sz="3600" b="1">
                <a:solidFill>
                  <a:srgbClr val="FF0000"/>
                </a:solidFill>
                <a:latin typeface="Courier New" pitchFamily="1" charset="0"/>
                <a:ea typeface="ＭＳ Ｐゴシック" pitchFamily="1" charset="-128"/>
                <a:cs typeface="ＭＳ Ｐゴシック" pitchFamily="1" charset="-128"/>
              </a:rPr>
              <a:t>Rational</a:t>
            </a:r>
            <a:r>
              <a:rPr lang="en-US" sz="4000">
                <a:solidFill>
                  <a:srgbClr val="FF0000"/>
                </a:solidFill>
                <a:ea typeface="ＭＳ Ｐゴシック" pitchFamily="1" charset="-128"/>
                <a:cs typeface="ＭＳ Ｐゴシック" pitchFamily="1" charset="-128"/>
              </a:rPr>
              <a:t> Class</a:t>
            </a:r>
            <a:endParaRPr lang="en-US">
              <a:solidFill>
                <a:srgbClr val="FF0000"/>
              </a:solidFill>
              <a:ea typeface="ＭＳ Ｐゴシック" pitchFamily="1" charset="-128"/>
              <a:cs typeface="ＭＳ Ｐゴシック" pitchFamily="1" charset="-128"/>
            </a:endParaRPr>
          </a:p>
        </p:txBody>
      </p:sp>
      <p:sp>
        <p:nvSpPr>
          <p:cNvPr id="51203" name="Rectangle 3"/>
          <p:cNvSpPr>
            <a:spLocks noChangeArrowheads="1"/>
          </p:cNvSpPr>
          <p:nvPr/>
        </p:nvSpPr>
        <p:spPr bwMode="auto">
          <a:xfrm>
            <a:off x="482600" y="1155700"/>
            <a:ext cx="8128000" cy="5473700"/>
          </a:xfrm>
          <a:prstGeom prst="rect">
            <a:avLst/>
          </a:prstGeom>
          <a:noFill/>
          <a:ln w="9525">
            <a:noFill/>
            <a:miter lim="800000"/>
            <a:headEnd/>
            <a:tailEnd/>
          </a:ln>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latin typeface="Times New Roman" pitchFamily="1" charset="0"/>
              </a:rPr>
              <a:t>The private instance variables: </a:t>
            </a:r>
            <a:r>
              <a:rPr lang="en-US" sz="2400" i="1" dirty="0">
                <a:solidFill>
                  <a:srgbClr val="000000"/>
                </a:solidFill>
                <a:latin typeface="Times New Roman" pitchFamily="1" charset="0"/>
              </a:rPr>
              <a:t>numerator</a:t>
            </a:r>
            <a:r>
              <a:rPr lang="en-US" sz="2400" b="0" dirty="0">
                <a:solidFill>
                  <a:srgbClr val="000000"/>
                </a:solidFill>
                <a:latin typeface="Times New Roman" pitchFamily="1" charset="0"/>
              </a:rPr>
              <a:t> and </a:t>
            </a:r>
            <a:r>
              <a:rPr lang="en-US" sz="2400" i="1" dirty="0">
                <a:solidFill>
                  <a:srgbClr val="000000"/>
                </a:solidFill>
                <a:latin typeface="Times New Roman" pitchFamily="1" charset="0"/>
              </a:rPr>
              <a:t>denominator</a:t>
            </a:r>
            <a:r>
              <a:rPr lang="en-US" sz="2400" b="0" dirty="0">
                <a:solidFill>
                  <a:srgbClr val="000000"/>
                </a:solidFill>
                <a:latin typeface="Times New Roman" pitchFamily="1" charset="0"/>
              </a:rPr>
              <a:t>.</a:t>
            </a:r>
          </a:p>
          <a:p>
            <a:pPr marL="342900" indent="-342900">
              <a:lnSpc>
                <a:spcPct val="85000"/>
              </a:lnSpc>
              <a:spcAft>
                <a:spcPts val="1200"/>
              </a:spcAft>
              <a:buFont typeface="Arial" panose="020B0604020202020204" pitchFamily="34" charset="0"/>
              <a:buChar char="•"/>
            </a:pPr>
            <a:r>
              <a:rPr lang="en-US" altLang="zh-CN" sz="2400" b="0" dirty="0">
                <a:solidFill>
                  <a:srgbClr val="000000"/>
                </a:solidFill>
                <a:latin typeface="Times New Roman" pitchFamily="1" charset="0"/>
                <a:ea typeface="ＭＳ Ｐゴシック" pitchFamily="1" charset="-128"/>
                <a:cs typeface="ＭＳ Ｐゴシック" pitchFamily="1" charset="-128"/>
              </a:rPr>
              <a:t>The </a:t>
            </a:r>
            <a:r>
              <a:rPr lang="en-US" altLang="zh-CN" sz="2400" i="1" dirty="0">
                <a:solidFill>
                  <a:srgbClr val="000000"/>
                </a:solidFill>
                <a:latin typeface="Times New Roman" pitchFamily="1" charset="0"/>
                <a:ea typeface="ＭＳ Ｐゴシック" pitchFamily="1" charset="-128"/>
                <a:cs typeface="ＭＳ Ｐゴシック" pitchFamily="1" charset="-128"/>
              </a:rPr>
              <a:t>constructors</a:t>
            </a:r>
            <a:r>
              <a:rPr lang="en-US" altLang="zh-CN" sz="2400" b="0" dirty="0">
                <a:solidFill>
                  <a:srgbClr val="000000"/>
                </a:solidFill>
                <a:latin typeface="Times New Roman" pitchFamily="1" charset="0"/>
                <a:ea typeface="ＭＳ Ｐゴシック" pitchFamily="1" charset="-128"/>
                <a:cs typeface="ＭＳ Ｐゴシック" pitchFamily="1" charset="-128"/>
              </a:rPr>
              <a:t> for the class are overloaded.  Calling the constructor with </a:t>
            </a:r>
            <a:r>
              <a:rPr lang="en-US" altLang="zh-CN" sz="2400" b="0" dirty="0">
                <a:solidFill>
                  <a:srgbClr val="FF0000"/>
                </a:solidFill>
                <a:latin typeface="Times New Roman" pitchFamily="1" charset="0"/>
                <a:ea typeface="ＭＳ Ｐゴシック" pitchFamily="1" charset="-128"/>
                <a:cs typeface="ＭＳ Ｐゴシック" pitchFamily="1" charset="-128"/>
              </a:rPr>
              <a:t>no argument</a:t>
            </a:r>
            <a:r>
              <a:rPr lang="en-US" altLang="zh-CN" sz="2400" b="0" dirty="0">
                <a:solidFill>
                  <a:srgbClr val="000000"/>
                </a:solidFill>
                <a:latin typeface="Times New Roman" pitchFamily="1" charset="0"/>
                <a:ea typeface="ＭＳ Ｐゴシック" pitchFamily="1" charset="-128"/>
                <a:cs typeface="ＭＳ Ｐゴシック" pitchFamily="1" charset="-128"/>
              </a:rPr>
              <a:t> creates a </a:t>
            </a:r>
            <a:r>
              <a:rPr lang="en-US" altLang="zh-CN" sz="2000" dirty="0">
                <a:solidFill>
                  <a:srgbClr val="000000"/>
                </a:solidFill>
                <a:latin typeface="Courier New" pitchFamily="1" charset="0"/>
                <a:ea typeface="ＭＳ Ｐゴシック" pitchFamily="1" charset="-128"/>
                <a:cs typeface="ＭＳ Ｐゴシック" pitchFamily="1" charset="-128"/>
              </a:rPr>
              <a:t>Rational</a:t>
            </a:r>
            <a:r>
              <a:rPr lang="en-US" altLang="zh-CN" sz="2400" b="0" dirty="0">
                <a:solidFill>
                  <a:srgbClr val="000000"/>
                </a:solidFill>
                <a:latin typeface="Times New Roman" pitchFamily="1" charset="0"/>
                <a:ea typeface="ＭＳ Ｐゴシック" pitchFamily="1" charset="-128"/>
                <a:cs typeface="ＭＳ Ｐゴシック" pitchFamily="1" charset="-128"/>
              </a:rPr>
              <a:t> initialized to 0, calling it with </a:t>
            </a:r>
            <a:r>
              <a:rPr lang="en-US" altLang="zh-CN" sz="2400" b="0" dirty="0">
                <a:solidFill>
                  <a:srgbClr val="FF0000"/>
                </a:solidFill>
                <a:latin typeface="Times New Roman" pitchFamily="1" charset="0"/>
                <a:ea typeface="ＭＳ Ｐゴシック" pitchFamily="1" charset="-128"/>
                <a:cs typeface="ＭＳ Ｐゴシック" pitchFamily="1" charset="-128"/>
              </a:rPr>
              <a:t>one argument</a:t>
            </a:r>
            <a:r>
              <a:rPr lang="en-US" altLang="zh-CN" sz="2400" b="0" dirty="0">
                <a:solidFill>
                  <a:srgbClr val="000000"/>
                </a:solidFill>
                <a:latin typeface="Times New Roman" pitchFamily="1" charset="0"/>
                <a:ea typeface="ＭＳ Ｐゴシック" pitchFamily="1" charset="-128"/>
                <a:cs typeface="ＭＳ Ｐゴシック" pitchFamily="1" charset="-128"/>
              </a:rPr>
              <a:t> creates a </a:t>
            </a:r>
            <a:r>
              <a:rPr lang="en-US" altLang="zh-CN" sz="2000" dirty="0">
                <a:solidFill>
                  <a:srgbClr val="000000"/>
                </a:solidFill>
                <a:latin typeface="Courier New" pitchFamily="1" charset="0"/>
                <a:ea typeface="ＭＳ Ｐゴシック" pitchFamily="1" charset="-128"/>
                <a:cs typeface="ＭＳ Ｐゴシック" pitchFamily="1" charset="-128"/>
              </a:rPr>
              <a:t>Rational</a:t>
            </a:r>
            <a:r>
              <a:rPr lang="en-US" altLang="zh-CN" sz="2400" b="0" dirty="0">
                <a:solidFill>
                  <a:srgbClr val="000000"/>
                </a:solidFill>
                <a:latin typeface="Times New Roman" pitchFamily="1" charset="0"/>
                <a:ea typeface="ＭＳ Ｐゴシック" pitchFamily="1" charset="-128"/>
                <a:cs typeface="ＭＳ Ｐゴシック" pitchFamily="1" charset="-128"/>
              </a:rPr>
              <a:t> equal to that integer, and calling it with </a:t>
            </a:r>
            <a:r>
              <a:rPr lang="en-US" altLang="zh-CN" sz="2400" b="0" dirty="0">
                <a:solidFill>
                  <a:srgbClr val="FF0000"/>
                </a:solidFill>
                <a:latin typeface="Times New Roman" pitchFamily="1" charset="0"/>
                <a:ea typeface="ＭＳ Ｐゴシック" pitchFamily="1" charset="-128"/>
                <a:cs typeface="ＭＳ Ｐゴシック" pitchFamily="1" charset="-128"/>
              </a:rPr>
              <a:t>two arguments</a:t>
            </a:r>
            <a:r>
              <a:rPr lang="en-US" altLang="zh-CN" sz="2400" b="0" dirty="0">
                <a:solidFill>
                  <a:srgbClr val="000000"/>
                </a:solidFill>
                <a:latin typeface="Times New Roman" pitchFamily="1" charset="0"/>
                <a:ea typeface="ＭＳ Ｐゴシック" pitchFamily="1" charset="-128"/>
                <a:cs typeface="ＭＳ Ｐゴシック" pitchFamily="1" charset="-128"/>
              </a:rPr>
              <a:t> creates a fraction.  The following properties should be enforced:</a:t>
            </a:r>
          </a:p>
          <a:p>
            <a:pPr marL="800100" lvl="1" indent="-342900">
              <a:lnSpc>
                <a:spcPct val="85000"/>
              </a:lnSpc>
              <a:spcAft>
                <a:spcPts val="1200"/>
              </a:spcAft>
              <a:buFontTx/>
              <a:buChar char="–"/>
            </a:pPr>
            <a:r>
              <a:rPr lang="en-US" altLang="zh-CN" sz="2400" b="0" dirty="0">
                <a:latin typeface="Times New Roman" panose="02020603050405020304" pitchFamily="18" charset="0"/>
                <a:cs typeface="Times New Roman" panose="02020603050405020304" pitchFamily="18" charset="0"/>
              </a:rPr>
              <a:t>The fraction is always expressed in lowest terms.</a:t>
            </a:r>
          </a:p>
          <a:p>
            <a:pPr marL="800100" lvl="1" indent="-342900">
              <a:lnSpc>
                <a:spcPct val="85000"/>
              </a:lnSpc>
              <a:spcAft>
                <a:spcPts val="1200"/>
              </a:spcAft>
              <a:buFontTx/>
              <a:buChar char="–"/>
            </a:pPr>
            <a:r>
              <a:rPr lang="en-US" altLang="zh-CN" sz="2400" b="0" dirty="0">
                <a:latin typeface="Times New Roman" panose="02020603050405020304" pitchFamily="18" charset="0"/>
                <a:cs typeface="Times New Roman" panose="02020603050405020304" pitchFamily="18" charset="0"/>
              </a:rPr>
              <a:t>The denominator is always positive.</a:t>
            </a:r>
          </a:p>
          <a:p>
            <a:pPr marL="800100" lvl="1" indent="-342900">
              <a:lnSpc>
                <a:spcPct val="85000"/>
              </a:lnSpc>
              <a:spcAft>
                <a:spcPts val="1200"/>
              </a:spcAft>
              <a:buFontTx/>
              <a:buChar char="–"/>
            </a:pPr>
            <a:r>
              <a:rPr lang="en-US" altLang="zh-CN" sz="2400" b="0" dirty="0">
                <a:latin typeface="Times New Roman" panose="02020603050405020304" pitchFamily="18" charset="0"/>
                <a:cs typeface="Times New Roman" panose="02020603050405020304" pitchFamily="18" charset="0"/>
              </a:rPr>
              <a:t>The rational number 0 is always represented as the fraction 0/1.</a:t>
            </a:r>
          </a:p>
          <a:p>
            <a:pPr marL="354013" lvl="1">
              <a:lnSpc>
                <a:spcPct val="85000"/>
              </a:lnSpc>
              <a:spcAft>
                <a:spcPts val="1200"/>
              </a:spcAft>
            </a:pPr>
            <a:r>
              <a:rPr lang="en-US" altLang="zh-CN" sz="2400" b="0" dirty="0">
                <a:solidFill>
                  <a:srgbClr val="000000"/>
                </a:solidFill>
                <a:latin typeface="Times New Roman" pitchFamily="1" charset="0"/>
                <a:ea typeface="ＭＳ Ｐゴシック" pitchFamily="1" charset="-128"/>
                <a:cs typeface="ＭＳ Ｐゴシック" pitchFamily="1" charset="-128"/>
              </a:rPr>
              <a:t>Since these values never change once a new </a:t>
            </a:r>
            <a:r>
              <a:rPr lang="en-US" altLang="zh-CN" sz="2000" dirty="0">
                <a:solidFill>
                  <a:srgbClr val="000000"/>
                </a:solidFill>
                <a:latin typeface="Courier New" pitchFamily="1" charset="0"/>
                <a:ea typeface="ＭＳ Ｐゴシック" pitchFamily="1" charset="-128"/>
                <a:cs typeface="ＭＳ Ｐゴシック" pitchFamily="1" charset="-128"/>
              </a:rPr>
              <a:t>Rational</a:t>
            </a:r>
            <a:r>
              <a:rPr lang="en-US" altLang="zh-CN" sz="2400" b="0" dirty="0">
                <a:solidFill>
                  <a:srgbClr val="000000"/>
                </a:solidFill>
                <a:latin typeface="Times New Roman" pitchFamily="1" charset="0"/>
                <a:ea typeface="ＭＳ Ｐゴシック" pitchFamily="1" charset="-128"/>
                <a:cs typeface="ＭＳ Ｐゴシック" pitchFamily="1" charset="-128"/>
              </a:rPr>
              <a:t> is created, these properties will remain in force.</a:t>
            </a:r>
          </a:p>
          <a:p>
            <a:pPr marL="342900" indent="-342900">
              <a:lnSpc>
                <a:spcPct val="85000"/>
              </a:lnSpc>
              <a:spcAft>
                <a:spcPts val="1200"/>
              </a:spcAft>
              <a:buFont typeface="Arial" panose="020B0604020202020204" pitchFamily="34" charset="0"/>
              <a:buChar char="•"/>
            </a:pPr>
            <a:r>
              <a:rPr lang="en-US" altLang="zh-CN" sz="2400" b="0" dirty="0">
                <a:solidFill>
                  <a:srgbClr val="000000"/>
                </a:solidFill>
                <a:latin typeface="Times New Roman" pitchFamily="1" charset="0"/>
                <a:ea typeface="ＭＳ Ｐゴシック" pitchFamily="1" charset="-128"/>
              </a:rPr>
              <a:t>The class overloads the </a:t>
            </a:r>
            <a:r>
              <a:rPr lang="en-US" altLang="zh-CN" sz="2400" b="0" dirty="0">
                <a:solidFill>
                  <a:srgbClr val="FF0000"/>
                </a:solidFill>
                <a:latin typeface="Times New Roman" pitchFamily="1" charset="0"/>
                <a:ea typeface="ＭＳ Ｐゴシック" pitchFamily="1" charset="-128"/>
              </a:rPr>
              <a:t>standard arithmetic operations </a:t>
            </a:r>
            <a:r>
              <a:rPr lang="en-US" altLang="zh-CN" sz="2400" b="0" dirty="0">
                <a:solidFill>
                  <a:srgbClr val="000000"/>
                </a:solidFill>
                <a:latin typeface="Times New Roman" pitchFamily="1" charset="0"/>
                <a:ea typeface="ＭＳ Ｐゴシック" pitchFamily="1" charset="-128"/>
              </a:rPr>
              <a:t>( </a:t>
            </a:r>
            <a:r>
              <a:rPr lang="en-US" altLang="zh-CN" sz="2000" dirty="0">
                <a:solidFill>
                  <a:srgbClr val="000000"/>
                </a:solidFill>
                <a:latin typeface="Courier New" pitchFamily="1" charset="0"/>
                <a:ea typeface="ＭＳ Ｐゴシック" pitchFamily="1" charset="-128"/>
                <a:cs typeface="ＭＳ Ｐゴシック" pitchFamily="1" charset="-128"/>
              </a:rPr>
              <a:t>+</a:t>
            </a:r>
            <a:r>
              <a:rPr lang="en-US" altLang="zh-CN" sz="2400" b="0" dirty="0">
                <a:solidFill>
                  <a:srgbClr val="000000"/>
                </a:solidFill>
                <a:latin typeface="Times New Roman" pitchFamily="1" charset="0"/>
                <a:ea typeface="ＭＳ Ｐゴシック" pitchFamily="1" charset="-128"/>
              </a:rPr>
              <a:t> , </a:t>
            </a:r>
            <a:r>
              <a:rPr lang="en-US" altLang="zh-CN" sz="2000" dirty="0">
                <a:solidFill>
                  <a:srgbClr val="000000"/>
                </a:solidFill>
                <a:latin typeface="Courier New" pitchFamily="1" charset="0"/>
                <a:ea typeface="ＭＳ Ｐゴシック" pitchFamily="1" charset="-128"/>
                <a:cs typeface="ＭＳ Ｐゴシック" pitchFamily="1" charset="-128"/>
              </a:rPr>
              <a:t>-</a:t>
            </a:r>
            <a:r>
              <a:rPr lang="en-US" altLang="zh-CN" sz="2400" b="0" dirty="0">
                <a:solidFill>
                  <a:srgbClr val="000000"/>
                </a:solidFill>
                <a:latin typeface="Times New Roman" pitchFamily="1" charset="0"/>
                <a:ea typeface="ＭＳ Ｐゴシック" pitchFamily="1" charset="-128"/>
              </a:rPr>
              <a:t> , </a:t>
            </a:r>
            <a:r>
              <a:rPr lang="en-US" altLang="zh-CN" sz="2000" dirty="0">
                <a:solidFill>
                  <a:srgbClr val="000000"/>
                </a:solidFill>
                <a:latin typeface="Courier New" pitchFamily="1" charset="0"/>
                <a:ea typeface="ＭＳ Ｐゴシック" pitchFamily="1" charset="-128"/>
                <a:cs typeface="ＭＳ Ｐゴシック" pitchFamily="1" charset="-128"/>
              </a:rPr>
              <a:t>*</a:t>
            </a:r>
            <a:r>
              <a:rPr lang="en-US" altLang="zh-CN" sz="2400" b="0" dirty="0">
                <a:solidFill>
                  <a:srgbClr val="000000"/>
                </a:solidFill>
                <a:latin typeface="Times New Roman" pitchFamily="1" charset="0"/>
                <a:ea typeface="ＭＳ Ｐゴシック" pitchFamily="1" charset="-128"/>
              </a:rPr>
              <a:t> , </a:t>
            </a:r>
            <a:r>
              <a:rPr lang="en-US" altLang="zh-CN" sz="2000" dirty="0">
                <a:solidFill>
                  <a:srgbClr val="000000"/>
                </a:solidFill>
                <a:latin typeface="Courier New" pitchFamily="1" charset="0"/>
                <a:ea typeface="ＭＳ Ｐゴシック" pitchFamily="1" charset="-128"/>
                <a:cs typeface="ＭＳ Ｐゴシック" pitchFamily="1" charset="-128"/>
              </a:rPr>
              <a:t>/</a:t>
            </a:r>
            <a:r>
              <a:rPr lang="en-US" altLang="zh-CN" sz="2400" b="0" dirty="0">
                <a:solidFill>
                  <a:srgbClr val="000000"/>
                </a:solidFill>
                <a:latin typeface="Times New Roman" pitchFamily="1" charset="0"/>
                <a:ea typeface="ＭＳ Ｐゴシック" pitchFamily="1" charset="-128"/>
              </a:rPr>
              <a:t> ) to allow the use of conventional mathematical notation.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0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0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0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20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20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20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5299" name="Text Box 3"/>
          <p:cNvSpPr txBox="1">
            <a:spLocks noChangeArrowheads="1"/>
          </p:cNvSpPr>
          <p:nvPr/>
        </p:nvSpPr>
        <p:spPr bwMode="auto">
          <a:xfrm>
            <a:off x="398463" y="1295400"/>
            <a:ext cx="8351837" cy="5262980"/>
          </a:xfrm>
          <a:prstGeom prst="rect">
            <a:avLst/>
          </a:prstGeom>
          <a:noFill/>
          <a:ln w="9525">
            <a:noFill/>
            <a:miter lim="800000"/>
            <a:headEnd/>
            <a:tailEnd/>
          </a:ln>
        </p:spPr>
        <p:txBody>
          <a:bodyPr>
            <a:prstTxWarp prst="textNoShape">
              <a:avLst/>
            </a:prstTxWarp>
            <a:spAutoFit/>
          </a:bodyPr>
          <a:lstStyle/>
          <a:p>
            <a:r>
              <a:rPr lang="en-US" sz="1600" noProof="1">
                <a:solidFill>
                  <a:srgbClr val="0404FF"/>
                </a:solidFill>
                <a:latin typeface="Courier New" pitchFamily="1" charset="0"/>
              </a:rPr>
              <a:t>/*</a:t>
            </a:r>
          </a:p>
          <a:p>
            <a:r>
              <a:rPr lang="en-US" sz="1600" noProof="1">
                <a:solidFill>
                  <a:srgbClr val="0404FF"/>
                </a:solidFill>
                <a:latin typeface="Courier New" pitchFamily="1" charset="0"/>
              </a:rPr>
              <a:t> * File: rational.h</a:t>
            </a:r>
          </a:p>
          <a:p>
            <a:r>
              <a:rPr lang="en-US" sz="1600" noProof="1">
                <a:solidFill>
                  <a:srgbClr val="0404FF"/>
                </a:solidFill>
                <a:latin typeface="Courier New" pitchFamily="1" charset="0"/>
              </a:rPr>
              <a:t> * ----------------</a:t>
            </a:r>
          </a:p>
          <a:p>
            <a:r>
              <a:rPr lang="en-US" sz="1600" noProof="1">
                <a:solidFill>
                  <a:srgbClr val="0404FF"/>
                </a:solidFill>
                <a:latin typeface="Courier New" pitchFamily="1" charset="0"/>
              </a:rPr>
              <a:t> * This interface exports a class representing rational numbers.</a:t>
            </a:r>
          </a:p>
          <a:p>
            <a:r>
              <a:rPr lang="en-US" sz="1600" noProof="1">
                <a:solidFill>
                  <a:srgbClr val="0404FF"/>
                </a:solidFill>
                <a:latin typeface="Courier New" pitchFamily="1" charset="0"/>
              </a:rPr>
              <a:t>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#ifndef _rational_h</a:t>
            </a:r>
          </a:p>
          <a:p>
            <a:r>
              <a:rPr lang="en-US" sz="1600" noProof="1">
                <a:solidFill>
                  <a:srgbClr val="000000"/>
                </a:solidFill>
                <a:latin typeface="Courier New" pitchFamily="1" charset="0"/>
              </a:rPr>
              <a:t>#define _rational_h</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#include &lt;string&gt;</a:t>
            </a:r>
          </a:p>
          <a:p>
            <a:r>
              <a:rPr lang="en-US" sz="1600" noProof="1">
                <a:solidFill>
                  <a:srgbClr val="000000"/>
                </a:solidFill>
                <a:latin typeface="Courier New" pitchFamily="1" charset="0"/>
              </a:rPr>
              <a:t>#include &lt;iostream&gt;</a:t>
            </a:r>
          </a:p>
          <a:p>
            <a:endParaRPr lang="en-US" sz="1600" noProof="1">
              <a:solidFill>
                <a:srgbClr val="000000"/>
              </a:solidFill>
              <a:latin typeface="Courier New" pitchFamily="1" charset="0"/>
            </a:endParaRPr>
          </a:p>
          <a:p>
            <a:r>
              <a:rPr lang="en-US" sz="1600" noProof="1">
                <a:solidFill>
                  <a:srgbClr val="0000FF"/>
                </a:solidFill>
                <a:latin typeface="Courier New" pitchFamily="1" charset="0"/>
              </a:rPr>
              <a:t>/*</a:t>
            </a:r>
          </a:p>
          <a:p>
            <a:r>
              <a:rPr lang="en-US" sz="1600" noProof="1">
                <a:solidFill>
                  <a:srgbClr val="0000FF"/>
                </a:solidFill>
                <a:latin typeface="Courier New" pitchFamily="1" charset="0"/>
              </a:rPr>
              <a:t> * Class: Rational</a:t>
            </a:r>
          </a:p>
          <a:p>
            <a:r>
              <a:rPr lang="en-US" sz="1600" noProof="1">
                <a:solidFill>
                  <a:srgbClr val="0000FF"/>
                </a:solidFill>
                <a:latin typeface="Courier New" pitchFamily="1" charset="0"/>
              </a:rPr>
              <a:t> * ---------------</a:t>
            </a:r>
          </a:p>
          <a:p>
            <a:r>
              <a:rPr lang="en-US" sz="1600" noProof="1">
                <a:solidFill>
                  <a:srgbClr val="0000FF"/>
                </a:solidFill>
                <a:latin typeface="Courier New" pitchFamily="1" charset="0"/>
              </a:rPr>
              <a:t> * The Rational class is used to represent rational numbers, which</a:t>
            </a:r>
          </a:p>
          <a:p>
            <a:r>
              <a:rPr lang="en-US" sz="1600" noProof="1">
                <a:solidFill>
                  <a:srgbClr val="0000FF"/>
                </a:solidFill>
                <a:latin typeface="Courier New" pitchFamily="1" charset="0"/>
              </a:rPr>
              <a:t> * are defined to be the quotient of two integers.</a:t>
            </a:r>
          </a:p>
          <a:p>
            <a:r>
              <a:rPr lang="en-US" sz="1600" noProof="1">
                <a:solidFill>
                  <a:srgbClr val="0000FF"/>
                </a:solidFill>
                <a:latin typeface="Courier New" pitchFamily="1" charset="0"/>
              </a:rPr>
              <a:t> */</a:t>
            </a:r>
          </a:p>
          <a:p>
            <a:endParaRPr lang="en-US" sz="1600" noProof="1">
              <a:solidFill>
                <a:srgbClr val="0000FF"/>
              </a:solidFill>
              <a:latin typeface="Courier New" pitchFamily="1" charset="0"/>
            </a:endParaRPr>
          </a:p>
          <a:p>
            <a:r>
              <a:rPr lang="en-US" sz="1600" noProof="1">
                <a:solidFill>
                  <a:srgbClr val="000000"/>
                </a:solidFill>
                <a:latin typeface="Courier New" pitchFamily="1" charset="0"/>
              </a:rPr>
              <a:t>class Rational {</a:t>
            </a:r>
          </a:p>
          <a:p>
            <a:endParaRPr lang="en-US" sz="1600" noProof="1">
              <a:solidFill>
                <a:srgbClr val="000000"/>
              </a:solidFill>
              <a:latin typeface="Courier New" pitchFamily="1" charset="0"/>
            </a:endParaRPr>
          </a:p>
        </p:txBody>
      </p:sp>
      <p:sp>
        <p:nvSpPr>
          <p:cNvPr id="55300" name="Rectangle 4"/>
          <p:cNvSpPr>
            <a:spLocks noChangeArrowheads="1"/>
          </p:cNvSpPr>
          <p:nvPr/>
        </p:nvSpPr>
        <p:spPr bwMode="auto">
          <a:xfrm>
            <a:off x="0" y="0"/>
            <a:ext cx="9131300" cy="1087438"/>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530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5302" name="Rectangle 6"/>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err="1">
                <a:solidFill>
                  <a:srgbClr val="FF0000"/>
                </a:solidFill>
                <a:latin typeface="Courier New" pitchFamily="1" charset="0"/>
                <a:ea typeface="ＭＳ Ｐゴシック" pitchFamily="1" charset="-128"/>
                <a:cs typeface="ＭＳ Ｐゴシック" pitchFamily="1" charset="-128"/>
              </a:rPr>
              <a:t>rational.h</a:t>
            </a:r>
            <a:r>
              <a:rPr lang="en-US" sz="4000" dirty="0">
                <a:solidFill>
                  <a:srgbClr val="FF0000"/>
                </a:solidFill>
                <a:ea typeface="ＭＳ Ｐゴシック" pitchFamily="1" charset="-128"/>
                <a:cs typeface="ＭＳ Ｐゴシック" pitchFamily="1" charset="-128"/>
              </a:rPr>
              <a:t> Interface</a:t>
            </a:r>
            <a:endParaRPr lang="en-US" dirty="0">
              <a:solidFill>
                <a:srgbClr val="FF0000"/>
              </a:solidFill>
              <a:ea typeface="ＭＳ Ｐゴシック" pitchFamily="1" charset="-128"/>
              <a:cs typeface="ＭＳ Ｐゴシック" pitchFamily="1" charset="-128"/>
            </a:endParaRPr>
          </a:p>
        </p:txBody>
      </p:sp>
      <p:sp>
        <p:nvSpPr>
          <p:cNvPr id="5530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5306" name="Text Box 13"/>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1 of 4</a:t>
            </a:r>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Data Types</a:t>
            </a:r>
            <a:endParaRPr lang="en-US" dirty="0">
              <a:solidFill>
                <a:schemeClr val="tx1"/>
              </a:solidFill>
            </a:endParaRPr>
          </a:p>
        </p:txBody>
      </p:sp>
      <p:sp>
        <p:nvSpPr>
          <p:cNvPr id="26638" name="Rectangle 5"/>
          <p:cNvSpPr>
            <a:spLocks noChangeArrowheads="1"/>
          </p:cNvSpPr>
          <p:nvPr/>
        </p:nvSpPr>
        <p:spPr bwMode="auto">
          <a:xfrm>
            <a:off x="492125" y="1066800"/>
            <a:ext cx="8128000" cy="400050"/>
          </a:xfrm>
          <a:prstGeom prst="rect">
            <a:avLst/>
          </a:prstGeom>
          <a:noFill/>
          <a:ln w="9525">
            <a:noFill/>
            <a:miter lim="800000"/>
            <a:headEnd/>
            <a:tailEnd/>
          </a:ln>
        </p:spPr>
        <p:txBody>
          <a:bodyPr>
            <a:prstTxWarp prst="textNoShape">
              <a:avLst/>
            </a:prstTxWarp>
          </a:bodyPr>
          <a:lstStyle/>
          <a:p>
            <a:pPr marL="342900" marR="0" lvl="0" indent="-342900" algn="l" defTabSz="914400" rtl="0" eaLnBrk="0" fontAlgn="base" latinLnBrk="0" hangingPunct="0">
              <a:lnSpc>
                <a:spcPct val="85000"/>
              </a:lnSpc>
              <a:spcBef>
                <a:spcPct val="0"/>
              </a:spcBef>
              <a:spcAft>
                <a:spcPct val="50000"/>
              </a:spcAft>
              <a:buClrTx/>
              <a:buSzTx/>
              <a:buFontTx/>
              <a:buChar char="•"/>
              <a:tabLst/>
              <a:defRPr/>
            </a:pPr>
            <a:r>
              <a:rPr lang="en-US" sz="2400" i="1" dirty="0">
                <a:latin typeface="Times New Roman" pitchFamily="1" charset="0"/>
              </a:rPr>
              <a:t>P</a:t>
            </a:r>
            <a:r>
              <a:rPr kumimoji="0" lang="en-US" sz="2400" i="1" u="none" strike="noStrike" kern="1200" cap="none" spc="0" normalizeH="0" baseline="0" noProof="0" dirty="0" err="1">
                <a:ln>
                  <a:noFill/>
                </a:ln>
                <a:effectLst/>
                <a:uLnTx/>
                <a:uFillTx/>
                <a:latin typeface="Times New Roman" pitchFamily="1" charset="0"/>
              </a:rPr>
              <a:t>rimitive</a:t>
            </a:r>
            <a:r>
              <a:rPr kumimoji="0" lang="en-US" sz="2400" i="1" u="none" strike="noStrike" kern="1200" cap="none" spc="0" normalizeH="0" baseline="0" noProof="0" dirty="0">
                <a:ln>
                  <a:noFill/>
                </a:ln>
                <a:effectLst/>
                <a:uLnTx/>
                <a:uFillTx/>
                <a:latin typeface="Times New Roman" pitchFamily="1" charset="0"/>
              </a:rPr>
              <a:t> types</a:t>
            </a:r>
            <a:r>
              <a:rPr kumimoji="0" lang="en-US" sz="2400" b="0" i="0" u="none" strike="noStrike" kern="1200" cap="none" spc="0" normalizeH="0" baseline="0" noProof="0" dirty="0">
                <a:ln>
                  <a:noFill/>
                </a:ln>
                <a:effectLst/>
                <a:uLnTx/>
                <a:uFillTx/>
                <a:latin typeface="Times New Roman" pitchFamily="1" charset="0"/>
                <a:ea typeface="+mn-ea"/>
                <a:cs typeface="+mn-cs"/>
              </a:rPr>
              <a:t>:</a:t>
            </a:r>
          </a:p>
        </p:txBody>
      </p:sp>
      <p:grpSp>
        <p:nvGrpSpPr>
          <p:cNvPr id="6" name="Group 5"/>
          <p:cNvGrpSpPr/>
          <p:nvPr/>
        </p:nvGrpSpPr>
        <p:grpSpPr>
          <a:xfrm>
            <a:off x="838200" y="1524000"/>
            <a:ext cx="7781925" cy="635000"/>
            <a:chOff x="838200" y="1524000"/>
            <a:chExt cx="7781925" cy="635000"/>
          </a:xfrm>
        </p:grpSpPr>
        <p:sp>
          <p:nvSpPr>
            <p:cNvPr id="26639" name="Rectangle 6"/>
            <p:cNvSpPr>
              <a:spLocks noChangeArrowheads="1"/>
            </p:cNvSpPr>
            <p:nvPr/>
          </p:nvSpPr>
          <p:spPr bwMode="auto">
            <a:xfrm>
              <a:off x="838200" y="1524000"/>
              <a:ext cx="1524000" cy="366713"/>
            </a:xfrm>
            <a:prstGeom prst="rect">
              <a:avLst/>
            </a:prstGeom>
            <a:noFill/>
            <a:ln w="9525">
              <a:noFill/>
              <a:miter lim="800000"/>
              <a:headEnd/>
              <a:tailEnd/>
            </a:ln>
          </p:spPr>
          <p:txBody>
            <a:bodyPr>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srgbClr val="000000"/>
                  </a:solidFill>
                  <a:effectLst/>
                  <a:uLnTx/>
                  <a:uFillTx/>
                  <a:latin typeface="Courier New" pitchFamily="1" charset="0"/>
                  <a:ea typeface="+mn-ea"/>
                  <a:cs typeface="+mn-cs"/>
                </a:rPr>
                <a:t>int</a:t>
              </a:r>
              <a:endParaRPr kumimoji="0" lang="en-US" sz="2200" b="1" i="0" u="none" strike="noStrike" kern="1200" cap="none" spc="0" normalizeH="0" baseline="0" noProof="0" dirty="0">
                <a:ln>
                  <a:noFill/>
                </a:ln>
                <a:solidFill>
                  <a:srgbClr val="000000"/>
                </a:solidFill>
                <a:effectLst/>
                <a:uLnTx/>
                <a:uFillTx/>
                <a:latin typeface="Courier New" pitchFamily="1" charset="0"/>
                <a:ea typeface="+mn-ea"/>
                <a:cs typeface="+mn-cs"/>
              </a:endParaRPr>
            </a:p>
          </p:txBody>
        </p:sp>
        <p:sp>
          <p:nvSpPr>
            <p:cNvPr id="26640" name="Text Box 7"/>
            <p:cNvSpPr txBox="1">
              <a:spLocks noChangeArrowheads="1"/>
            </p:cNvSpPr>
            <p:nvPr/>
          </p:nvSpPr>
          <p:spPr bwMode="auto">
            <a:xfrm>
              <a:off x="1981200" y="1531937"/>
              <a:ext cx="6638925" cy="627063"/>
            </a:xfrm>
            <a:prstGeom prst="rect">
              <a:avLst/>
            </a:prstGeom>
            <a:noFill/>
            <a:ln w="9525">
              <a:noFill/>
              <a:miter lim="800000"/>
              <a:headEnd/>
              <a:tailEnd/>
            </a:ln>
          </p:spPr>
          <p:txBody>
            <a:bodyPr wrap="square">
              <a:prstTxWarp prst="textNoShape">
                <a:avLst/>
              </a:prstTxWarp>
              <a:spAutoFit/>
            </a:body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Times New Roman" pitchFamily="1" charset="0"/>
                  <a:ea typeface="+mn-ea"/>
                  <a:cs typeface="+mn-cs"/>
                </a:rPr>
                <a:t>This type is used to represent integers, which are whole numbers such as 17 or </a:t>
              </a:r>
              <a:r>
                <a:rPr kumimoji="0" lang="en-US" sz="2000" b="0" i="0" u="none" strike="noStrike" kern="1200" cap="none" spc="0" normalizeH="0" baseline="0" noProof="0" dirty="0">
                  <a:ln>
                    <a:noFill/>
                  </a:ln>
                  <a:solidFill>
                    <a:srgbClr val="000000"/>
                  </a:solidFill>
                  <a:effectLst/>
                  <a:uLnTx/>
                  <a:uFillTx/>
                  <a:latin typeface="Courier New" pitchFamily="1" charset="0"/>
                  <a:ea typeface="+mn-ea"/>
                  <a:cs typeface="+mn-cs"/>
                </a:rPr>
                <a:t>–</a:t>
              </a:r>
              <a:r>
                <a:rPr kumimoji="0" lang="en-US" sz="2000" b="0" i="0" u="none" strike="noStrike" kern="1200" cap="none" spc="0" normalizeH="0" baseline="0" noProof="0" dirty="0">
                  <a:ln>
                    <a:noFill/>
                  </a:ln>
                  <a:solidFill>
                    <a:srgbClr val="000000"/>
                  </a:solidFill>
                  <a:effectLst/>
                  <a:uLnTx/>
                  <a:uFillTx/>
                  <a:latin typeface="Times New Roman" pitchFamily="1" charset="0"/>
                  <a:ea typeface="+mn-ea"/>
                  <a:cs typeface="+mn-cs"/>
                </a:rPr>
                <a:t>53.</a:t>
              </a:r>
            </a:p>
          </p:txBody>
        </p:sp>
      </p:grpSp>
      <p:grpSp>
        <p:nvGrpSpPr>
          <p:cNvPr id="3" name="Group 8"/>
          <p:cNvGrpSpPr>
            <a:grpSpLocks/>
          </p:cNvGrpSpPr>
          <p:nvPr/>
        </p:nvGrpSpPr>
        <p:grpSpPr bwMode="auto">
          <a:xfrm>
            <a:off x="838200" y="2222498"/>
            <a:ext cx="7781925" cy="617538"/>
            <a:chOff x="528" y="2136"/>
            <a:chExt cx="4902" cy="389"/>
          </a:xfrm>
        </p:grpSpPr>
        <p:sp>
          <p:nvSpPr>
            <p:cNvPr id="26636" name="Rectangle 9"/>
            <p:cNvSpPr>
              <a:spLocks noChangeArrowheads="1"/>
            </p:cNvSpPr>
            <p:nvPr/>
          </p:nvSpPr>
          <p:spPr bwMode="auto">
            <a:xfrm>
              <a:off x="528" y="2136"/>
              <a:ext cx="960" cy="231"/>
            </a:xfrm>
            <a:prstGeom prst="rect">
              <a:avLst/>
            </a:prstGeom>
            <a:noFill/>
            <a:ln w="9525">
              <a:noFill/>
              <a:miter lim="800000"/>
              <a:headEnd/>
              <a:tailEnd/>
            </a:ln>
          </p:spPr>
          <p:txBody>
            <a:bodyPr>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pitchFamily="1" charset="0"/>
                  <a:ea typeface="+mn-ea"/>
                  <a:cs typeface="+mn-cs"/>
                </a:rPr>
                <a:t>double</a:t>
              </a:r>
              <a:endParaRPr kumimoji="0" lang="en-US" sz="2200" b="1" i="0" u="none" strike="noStrike" kern="1200" cap="none" spc="0" normalizeH="0" baseline="0" noProof="0" dirty="0">
                <a:ln>
                  <a:noFill/>
                </a:ln>
                <a:solidFill>
                  <a:srgbClr val="000000"/>
                </a:solidFill>
                <a:effectLst/>
                <a:uLnTx/>
                <a:uFillTx/>
                <a:latin typeface="Courier New" pitchFamily="1" charset="0"/>
                <a:ea typeface="+mn-ea"/>
                <a:cs typeface="+mn-cs"/>
              </a:endParaRPr>
            </a:p>
          </p:txBody>
        </p:sp>
        <p:sp>
          <p:nvSpPr>
            <p:cNvPr id="26637" name="Text Box 10"/>
            <p:cNvSpPr txBox="1">
              <a:spLocks noChangeArrowheads="1"/>
            </p:cNvSpPr>
            <p:nvPr/>
          </p:nvSpPr>
          <p:spPr bwMode="auto">
            <a:xfrm>
              <a:off x="1248" y="2141"/>
              <a:ext cx="4182" cy="384"/>
            </a:xfrm>
            <a:prstGeom prst="rect">
              <a:avLst/>
            </a:prstGeom>
            <a:noFill/>
            <a:ln w="9525">
              <a:noFill/>
              <a:miter lim="800000"/>
              <a:headEnd/>
              <a:tailEnd/>
            </a:ln>
          </p:spPr>
          <p:txBody>
            <a:bodyPr wrap="square">
              <a:prstTxWarp prst="textNoShape">
                <a:avLst/>
              </a:prstTxWarp>
              <a:spAutoFit/>
            </a:body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Times New Roman" pitchFamily="1" charset="0"/>
                  <a:ea typeface="+mn-ea"/>
                  <a:cs typeface="+mn-cs"/>
                </a:rPr>
                <a:t>This type is used to represent numbers that include a decimal fraction, such as 3.14159265.</a:t>
              </a:r>
            </a:p>
          </p:txBody>
        </p:sp>
      </p:grpSp>
      <p:grpSp>
        <p:nvGrpSpPr>
          <p:cNvPr id="4" name="Group 11"/>
          <p:cNvGrpSpPr>
            <a:grpSpLocks/>
          </p:cNvGrpSpPr>
          <p:nvPr/>
        </p:nvGrpSpPr>
        <p:grpSpPr bwMode="auto">
          <a:xfrm>
            <a:off x="838200" y="3382961"/>
            <a:ext cx="7781925" cy="369887"/>
            <a:chOff x="528" y="2901"/>
            <a:chExt cx="4902" cy="233"/>
          </a:xfrm>
        </p:grpSpPr>
        <p:sp>
          <p:nvSpPr>
            <p:cNvPr id="26634" name="Rectangle 12"/>
            <p:cNvSpPr>
              <a:spLocks noChangeArrowheads="1"/>
            </p:cNvSpPr>
            <p:nvPr/>
          </p:nvSpPr>
          <p:spPr bwMode="auto">
            <a:xfrm>
              <a:off x="528" y="2901"/>
              <a:ext cx="960" cy="231"/>
            </a:xfrm>
            <a:prstGeom prst="rect">
              <a:avLst/>
            </a:prstGeom>
            <a:noFill/>
            <a:ln w="9525">
              <a:noFill/>
              <a:miter lim="800000"/>
              <a:headEnd/>
              <a:tailEnd/>
            </a:ln>
          </p:spPr>
          <p:txBody>
            <a:bodyPr>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pitchFamily="1" charset="0"/>
                  <a:ea typeface="+mn-ea"/>
                  <a:cs typeface="+mn-cs"/>
                </a:rPr>
                <a:t>char</a:t>
              </a:r>
            </a:p>
          </p:txBody>
        </p:sp>
        <p:sp>
          <p:nvSpPr>
            <p:cNvPr id="26635" name="Text Box 13"/>
            <p:cNvSpPr txBox="1">
              <a:spLocks noChangeArrowheads="1"/>
            </p:cNvSpPr>
            <p:nvPr/>
          </p:nvSpPr>
          <p:spPr bwMode="auto">
            <a:xfrm>
              <a:off x="1248" y="2906"/>
              <a:ext cx="4182" cy="228"/>
            </a:xfrm>
            <a:prstGeom prst="rect">
              <a:avLst/>
            </a:prstGeom>
            <a:noFill/>
            <a:ln w="9525">
              <a:noFill/>
              <a:miter lim="800000"/>
              <a:headEnd/>
              <a:tailEnd/>
            </a:ln>
          </p:spPr>
          <p:txBody>
            <a:bodyPr wrap="square">
              <a:prstTxWarp prst="textNoShape">
                <a:avLst/>
              </a:prstTxWarp>
              <a:spAutoFit/>
            </a:body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Times New Roman" pitchFamily="1" charset="0"/>
                  <a:ea typeface="+mn-ea"/>
                  <a:cs typeface="+mn-cs"/>
                </a:rPr>
                <a:t>This type represents a single ASCII character.</a:t>
              </a:r>
            </a:p>
          </p:txBody>
        </p:sp>
      </p:grpSp>
      <p:grpSp>
        <p:nvGrpSpPr>
          <p:cNvPr id="5" name="Group 14"/>
          <p:cNvGrpSpPr>
            <a:grpSpLocks/>
          </p:cNvGrpSpPr>
          <p:nvPr/>
        </p:nvGrpSpPr>
        <p:grpSpPr bwMode="auto">
          <a:xfrm>
            <a:off x="838200" y="2933698"/>
            <a:ext cx="7781925" cy="366713"/>
            <a:chOff x="528" y="3365"/>
            <a:chExt cx="4902" cy="231"/>
          </a:xfrm>
        </p:grpSpPr>
        <p:sp>
          <p:nvSpPr>
            <p:cNvPr id="26632" name="Rectangle 15"/>
            <p:cNvSpPr>
              <a:spLocks noChangeArrowheads="1"/>
            </p:cNvSpPr>
            <p:nvPr/>
          </p:nvSpPr>
          <p:spPr bwMode="auto">
            <a:xfrm>
              <a:off x="528" y="3365"/>
              <a:ext cx="960" cy="231"/>
            </a:xfrm>
            <a:prstGeom prst="rect">
              <a:avLst/>
            </a:prstGeom>
            <a:noFill/>
            <a:ln w="9525">
              <a:noFill/>
              <a:miter lim="800000"/>
              <a:headEnd/>
              <a:tailEnd/>
            </a:ln>
          </p:spPr>
          <p:txBody>
            <a:bodyPr>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srgbClr val="000000"/>
                  </a:solidFill>
                  <a:effectLst/>
                  <a:uLnTx/>
                  <a:uFillTx/>
                  <a:latin typeface="Courier New" pitchFamily="1" charset="0"/>
                  <a:ea typeface="+mn-ea"/>
                  <a:cs typeface="+mn-cs"/>
                </a:rPr>
                <a:t>bool</a:t>
              </a:r>
              <a:endParaRPr kumimoji="0" lang="en-US" sz="2200" b="1" i="0" u="none" strike="noStrike" kern="1200" cap="none" spc="0" normalizeH="0" baseline="0" noProof="0" dirty="0">
                <a:ln>
                  <a:noFill/>
                </a:ln>
                <a:solidFill>
                  <a:srgbClr val="000000"/>
                </a:solidFill>
                <a:effectLst/>
                <a:uLnTx/>
                <a:uFillTx/>
                <a:latin typeface="Courier New" pitchFamily="1" charset="0"/>
                <a:ea typeface="+mn-ea"/>
                <a:cs typeface="+mn-cs"/>
              </a:endParaRPr>
            </a:p>
          </p:txBody>
        </p:sp>
        <p:sp>
          <p:nvSpPr>
            <p:cNvPr id="26633" name="Text Box 16"/>
            <p:cNvSpPr txBox="1">
              <a:spLocks noChangeArrowheads="1"/>
            </p:cNvSpPr>
            <p:nvPr/>
          </p:nvSpPr>
          <p:spPr bwMode="auto">
            <a:xfrm>
              <a:off x="1248" y="3370"/>
              <a:ext cx="4182" cy="226"/>
            </a:xfrm>
            <a:prstGeom prst="rect">
              <a:avLst/>
            </a:prstGeom>
            <a:noFill/>
            <a:ln w="9525">
              <a:noFill/>
              <a:miter lim="800000"/>
              <a:headEnd/>
              <a:tailEnd/>
            </a:ln>
          </p:spPr>
          <p:txBody>
            <a:bodyPr wrap="square">
              <a:prstTxWarp prst="textNoShape">
                <a:avLst/>
              </a:prstTxWarp>
              <a:spAutoFit/>
            </a:bodyPr>
            <a:lstStyle/>
            <a:p>
              <a:pPr marL="0" marR="0" lvl="0" indent="0" algn="l" defTabSz="914400" rtl="0" eaLnBrk="0" fontAlgn="base" latinLnBrk="0" hangingPunct="0">
                <a:lnSpc>
                  <a:spcPct val="85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Times New Roman" pitchFamily="1" charset="0"/>
                  <a:ea typeface="+mn-ea"/>
                  <a:cs typeface="+mn-cs"/>
                </a:rPr>
                <a:t>This type represents a logical value (</a:t>
              </a:r>
              <a:r>
                <a:rPr kumimoji="0" lang="en-US" sz="1800" b="1" i="0" u="none" strike="noStrike" kern="1200" cap="none" spc="0" normalizeH="0" baseline="0" noProof="0" dirty="0">
                  <a:ln>
                    <a:noFill/>
                  </a:ln>
                  <a:solidFill>
                    <a:srgbClr val="000000"/>
                  </a:solidFill>
                  <a:effectLst/>
                  <a:uLnTx/>
                  <a:uFillTx/>
                  <a:latin typeface="Courier New" pitchFamily="1" charset="0"/>
                  <a:ea typeface="+mn-ea"/>
                  <a:cs typeface="+mn-cs"/>
                </a:rPr>
                <a:t>true</a:t>
              </a:r>
              <a:r>
                <a:rPr kumimoji="0" lang="en-US" sz="2000" b="0" i="0" u="none" strike="noStrike" kern="1200" cap="none" spc="0" normalizeH="0" baseline="0" noProof="0" dirty="0">
                  <a:ln>
                    <a:noFill/>
                  </a:ln>
                  <a:solidFill>
                    <a:srgbClr val="000000"/>
                  </a:solidFill>
                  <a:effectLst/>
                  <a:uLnTx/>
                  <a:uFillTx/>
                  <a:latin typeface="Times New Roman" pitchFamily="1" charset="0"/>
                  <a:ea typeface="+mn-ea"/>
                  <a:cs typeface="+mn-cs"/>
                </a:rPr>
                <a:t> or </a:t>
              </a:r>
              <a:r>
                <a:rPr kumimoji="0" lang="en-US" sz="1800" b="1" i="0" u="none" strike="noStrike" kern="1200" cap="none" spc="0" normalizeH="0" baseline="0" noProof="0" dirty="0">
                  <a:ln>
                    <a:noFill/>
                  </a:ln>
                  <a:solidFill>
                    <a:srgbClr val="000000"/>
                  </a:solidFill>
                  <a:effectLst/>
                  <a:uLnTx/>
                  <a:uFillTx/>
                  <a:latin typeface="Courier New" pitchFamily="1" charset="0"/>
                  <a:ea typeface="+mn-ea"/>
                  <a:cs typeface="+mn-cs"/>
                </a:rPr>
                <a:t>false</a:t>
              </a:r>
              <a:r>
                <a:rPr kumimoji="0" lang="en-US" sz="2000" b="0" i="0" u="none" strike="noStrike" kern="1200" cap="none" spc="0" normalizeH="0" baseline="0" noProof="0" dirty="0">
                  <a:ln>
                    <a:noFill/>
                  </a:ln>
                  <a:solidFill>
                    <a:srgbClr val="000000"/>
                  </a:solidFill>
                  <a:effectLst/>
                  <a:uLnTx/>
                  <a:uFillTx/>
                  <a:latin typeface="Times New Roman" pitchFamily="1" charset="0"/>
                  <a:ea typeface="+mn-ea"/>
                  <a:cs typeface="+mn-cs"/>
                </a:rPr>
                <a:t>).</a:t>
              </a:r>
              <a:endParaRPr kumimoji="0" lang="en-US" sz="2400" b="0" i="0" u="none" strike="noStrike" kern="1200" cap="none" spc="0" normalizeH="0" baseline="0" noProof="0" dirty="0">
                <a:ln>
                  <a:noFill/>
                </a:ln>
                <a:solidFill>
                  <a:srgbClr val="000000"/>
                </a:solidFill>
                <a:effectLst/>
                <a:uLnTx/>
                <a:uFillTx/>
                <a:latin typeface="Times New Roman" pitchFamily="1" charset="0"/>
                <a:ea typeface="+mn-ea"/>
                <a:cs typeface="+mn-cs"/>
              </a:endParaRPr>
            </a:p>
          </p:txBody>
        </p:sp>
      </p:grpSp>
      <p:sp>
        <p:nvSpPr>
          <p:cNvPr id="21" name="Rectangle 3"/>
          <p:cNvSpPr>
            <a:spLocks noChangeArrowheads="1"/>
          </p:cNvSpPr>
          <p:nvPr/>
        </p:nvSpPr>
        <p:spPr bwMode="auto">
          <a:xfrm>
            <a:off x="482600" y="3810000"/>
            <a:ext cx="8128000" cy="2590800"/>
          </a:xfrm>
          <a:prstGeom prst="rect">
            <a:avLst/>
          </a:prstGeom>
          <a:noFill/>
          <a:ln w="9525">
            <a:noFill/>
            <a:miter lim="800000"/>
            <a:headEnd/>
            <a:tailEnd/>
          </a:ln>
          <a:effectLst/>
        </p:spPr>
        <p:txBody>
          <a:bodyPr>
            <a:prstTxWarp prst="textNoShape">
              <a:avLst/>
            </a:prstTxWarp>
          </a:bodyPr>
          <a:lstStyle/>
          <a:p>
            <a:pPr marL="342900" lvl="0" indent="-342900">
              <a:spcBef>
                <a:spcPts val="1200"/>
              </a:spcBef>
              <a:spcAft>
                <a:spcPts val="0"/>
              </a:spcAft>
              <a:buFontTx/>
              <a:buChar char="•"/>
            </a:pPr>
            <a:r>
              <a:rPr lang="en-US" altLang="zh-CN" sz="2400" i="1" dirty="0"/>
              <a:t>Compound data types</a:t>
            </a:r>
            <a:r>
              <a:rPr lang="en-US" altLang="zh-CN" sz="2400" b="0" dirty="0"/>
              <a:t>:</a:t>
            </a:r>
          </a:p>
          <a:p>
            <a:pPr marL="800100" lvl="1" indent="-342900">
              <a:spcBef>
                <a:spcPts val="1200"/>
              </a:spcBef>
              <a:spcAft>
                <a:spcPts val="0"/>
              </a:spcAft>
              <a:buFontTx/>
              <a:buChar char="‒"/>
            </a:pPr>
            <a:r>
              <a:rPr lang="en-US" altLang="zh-CN" sz="2400" i="1" dirty="0"/>
              <a:t>Enumerated types</a:t>
            </a:r>
            <a:r>
              <a:rPr lang="en-US" altLang="zh-CN" sz="2400" b="0" dirty="0"/>
              <a:t>:</a:t>
            </a:r>
          </a:p>
          <a:p>
            <a:pPr lvl="1">
              <a:spcBef>
                <a:spcPts val="1200"/>
              </a:spcBef>
              <a:spcAft>
                <a:spcPts val="0"/>
              </a:spcAft>
            </a:pPr>
            <a:r>
              <a:rPr lang="en-US" altLang="zh-CN" sz="1800" dirty="0">
                <a:solidFill>
                  <a:srgbClr val="000000"/>
                </a:solidFill>
                <a:latin typeface="Courier New" pitchFamily="1" charset="0"/>
              </a:rPr>
              <a:t>	</a:t>
            </a:r>
            <a:r>
              <a:rPr lang="en-US" altLang="zh-CN" sz="1800" dirty="0" err="1">
                <a:solidFill>
                  <a:srgbClr val="000000"/>
                </a:solidFill>
                <a:latin typeface="Courier New" pitchFamily="1" charset="0"/>
              </a:rPr>
              <a:t>enum</a:t>
            </a:r>
            <a:r>
              <a:rPr lang="en-US" altLang="zh-CN" sz="1800" dirty="0">
                <a:solidFill>
                  <a:srgbClr val="000000"/>
                </a:solidFill>
                <a:latin typeface="Courier New" pitchFamily="1" charset="0"/>
              </a:rPr>
              <a:t> Direction { NORTH, EAST, SOUTH, WEST };</a:t>
            </a:r>
          </a:p>
          <a:p>
            <a:pPr marL="800100" lvl="1" indent="-342900">
              <a:spcBef>
                <a:spcPts val="1200"/>
              </a:spcBef>
              <a:spcAft>
                <a:spcPts val="0"/>
              </a:spcAft>
              <a:buClr>
                <a:schemeClr val="tx1"/>
              </a:buClr>
              <a:buFont typeface="Times New Roman" panose="02020603050405020304" pitchFamily="18" charset="0"/>
              <a:buChar char="‒"/>
            </a:pPr>
            <a:r>
              <a:rPr lang="en-US" altLang="zh-CN" sz="2400" i="1" dirty="0">
                <a:solidFill>
                  <a:srgbClr val="FF0000"/>
                </a:solidFill>
              </a:rPr>
              <a:t>Structures</a:t>
            </a:r>
          </a:p>
          <a:p>
            <a:pPr marL="800100" lvl="1" indent="-342900">
              <a:spcBef>
                <a:spcPts val="1200"/>
              </a:spcBef>
              <a:spcAft>
                <a:spcPts val="0"/>
              </a:spcAft>
              <a:buFont typeface="Times New Roman" panose="02020603050405020304" pitchFamily="18" charset="0"/>
              <a:buChar char="‒"/>
            </a:pPr>
            <a:r>
              <a:rPr lang="en-US" altLang="zh-CN" sz="2400" i="1" dirty="0"/>
              <a:t>…</a:t>
            </a:r>
          </a:p>
        </p:txBody>
      </p:sp>
    </p:spTree>
    <p:extLst>
      <p:ext uri="{BB962C8B-B14F-4D97-AF65-F5344CB8AC3E}">
        <p14:creationId xmlns:p14="http://schemas.microsoft.com/office/powerpoint/2010/main" val="3688902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
                                            <p:txEl>
                                              <p:pRg st="1" end="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1">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0899" name="Text Box 3"/>
          <p:cNvSpPr txBox="1">
            <a:spLocks noChangeArrowheads="1"/>
          </p:cNvSpPr>
          <p:nvPr/>
        </p:nvSpPr>
        <p:spPr bwMode="auto">
          <a:xfrm>
            <a:off x="398463" y="1295400"/>
            <a:ext cx="8351837" cy="5262980"/>
          </a:xfrm>
          <a:prstGeom prst="rect">
            <a:avLst/>
          </a:prstGeom>
          <a:noFill/>
          <a:ln w="9525">
            <a:noFill/>
            <a:miter lim="800000"/>
            <a:headEnd/>
            <a:tailEnd/>
          </a:ln>
        </p:spPr>
        <p:txBody>
          <a:bodyPr>
            <a:prstTxWarp prst="textNoShape">
              <a:avLst/>
            </a:prstTxWarp>
            <a:spAutoFit/>
          </a:bodyPr>
          <a:lstStyle/>
          <a:p>
            <a:r>
              <a:rPr lang="en-US" sz="1600" noProof="1">
                <a:solidFill>
                  <a:srgbClr val="0404FF"/>
                </a:solidFill>
                <a:latin typeface="Courier New" pitchFamily="1" charset="0"/>
              </a:rPr>
              <a:t>/*</a:t>
            </a:r>
          </a:p>
          <a:p>
            <a:r>
              <a:rPr lang="en-US" sz="1600" noProof="1">
                <a:solidFill>
                  <a:srgbClr val="0404FF"/>
                </a:solidFill>
                <a:latin typeface="Courier New" pitchFamily="1" charset="0"/>
              </a:rPr>
              <a:t> * File: rational.h</a:t>
            </a:r>
          </a:p>
          <a:p>
            <a:r>
              <a:rPr lang="en-US" sz="1600" noProof="1">
                <a:solidFill>
                  <a:srgbClr val="0404FF"/>
                </a:solidFill>
                <a:latin typeface="Courier New" pitchFamily="1" charset="0"/>
              </a:rPr>
              <a:t> * ----------------</a:t>
            </a:r>
          </a:p>
          <a:p>
            <a:r>
              <a:rPr lang="en-US" sz="1600" noProof="1">
                <a:solidFill>
                  <a:srgbClr val="0404FF"/>
                </a:solidFill>
                <a:latin typeface="Courier New" pitchFamily="1" charset="0"/>
              </a:rPr>
              <a:t> * This interface exports a class representing rational numbers.</a:t>
            </a:r>
          </a:p>
          <a:p>
            <a:r>
              <a:rPr lang="en-US" sz="1600" noProof="1">
                <a:solidFill>
                  <a:srgbClr val="0404FF"/>
                </a:solidFill>
                <a:latin typeface="Courier New" pitchFamily="1" charset="0"/>
              </a:rPr>
              <a:t>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#ifndef _rational_h</a:t>
            </a:r>
          </a:p>
          <a:p>
            <a:r>
              <a:rPr lang="en-US" sz="1600" noProof="1">
                <a:solidFill>
                  <a:srgbClr val="000000"/>
                </a:solidFill>
                <a:latin typeface="Courier New" pitchFamily="1" charset="0"/>
              </a:rPr>
              <a:t>#define _rational_h</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#include &lt;string&gt;</a:t>
            </a:r>
          </a:p>
          <a:p>
            <a:r>
              <a:rPr lang="en-US" sz="1600" noProof="1">
                <a:solidFill>
                  <a:srgbClr val="000000"/>
                </a:solidFill>
                <a:latin typeface="Courier New" pitchFamily="1" charset="0"/>
              </a:rPr>
              <a:t>#include &lt;iostream&gt;</a:t>
            </a:r>
          </a:p>
          <a:p>
            <a:endParaRPr lang="en-US" sz="1600" noProof="1">
              <a:solidFill>
                <a:srgbClr val="000000"/>
              </a:solidFill>
              <a:latin typeface="Courier New" pitchFamily="1" charset="0"/>
            </a:endParaRPr>
          </a:p>
          <a:p>
            <a:r>
              <a:rPr lang="en-US" sz="1600" noProof="1">
                <a:solidFill>
                  <a:srgbClr val="0000FF"/>
                </a:solidFill>
                <a:latin typeface="Courier New" pitchFamily="1" charset="0"/>
              </a:rPr>
              <a:t>/*</a:t>
            </a:r>
          </a:p>
          <a:p>
            <a:r>
              <a:rPr lang="en-US" sz="1600" noProof="1">
                <a:solidFill>
                  <a:srgbClr val="0000FF"/>
                </a:solidFill>
                <a:latin typeface="Courier New" pitchFamily="1" charset="0"/>
              </a:rPr>
              <a:t> * Class: Rational</a:t>
            </a:r>
          </a:p>
          <a:p>
            <a:r>
              <a:rPr lang="en-US" sz="1600" noProof="1">
                <a:solidFill>
                  <a:srgbClr val="0000FF"/>
                </a:solidFill>
                <a:latin typeface="Courier New" pitchFamily="1" charset="0"/>
              </a:rPr>
              <a:t> * ---------------</a:t>
            </a:r>
          </a:p>
          <a:p>
            <a:r>
              <a:rPr lang="en-US" sz="1600" noProof="1">
                <a:solidFill>
                  <a:srgbClr val="0000FF"/>
                </a:solidFill>
                <a:latin typeface="Courier New" pitchFamily="1" charset="0"/>
              </a:rPr>
              <a:t> * The Rational class is used to represent rational numbers, which</a:t>
            </a:r>
          </a:p>
          <a:p>
            <a:r>
              <a:rPr lang="en-US" sz="1600" noProof="1">
                <a:solidFill>
                  <a:srgbClr val="0000FF"/>
                </a:solidFill>
                <a:latin typeface="Courier New" pitchFamily="1" charset="0"/>
              </a:rPr>
              <a:t> * are defined to be the quotient of two integers.</a:t>
            </a:r>
          </a:p>
          <a:p>
            <a:r>
              <a:rPr lang="en-US" sz="1600" noProof="1">
                <a:solidFill>
                  <a:srgbClr val="0000FF"/>
                </a:solidFill>
                <a:latin typeface="Courier New" pitchFamily="1" charset="0"/>
              </a:rPr>
              <a:t> */</a:t>
            </a:r>
          </a:p>
          <a:p>
            <a:endParaRPr lang="en-US" sz="1600" noProof="1">
              <a:solidFill>
                <a:srgbClr val="0000FF"/>
              </a:solidFill>
              <a:latin typeface="Courier New" pitchFamily="1" charset="0"/>
            </a:endParaRPr>
          </a:p>
          <a:p>
            <a:r>
              <a:rPr lang="en-US" sz="1600" noProof="1">
                <a:solidFill>
                  <a:srgbClr val="000000"/>
                </a:solidFill>
                <a:latin typeface="Courier New" pitchFamily="1" charset="0"/>
              </a:rPr>
              <a:t>class Rational {</a:t>
            </a:r>
          </a:p>
          <a:p>
            <a:endParaRPr lang="en-US" sz="1600" noProof="1">
              <a:solidFill>
                <a:srgbClr val="000000"/>
              </a:solidFill>
              <a:latin typeface="Courier New" pitchFamily="1" charset="0"/>
            </a:endParaRPr>
          </a:p>
        </p:txBody>
      </p:sp>
      <p:grpSp>
        <p:nvGrpSpPr>
          <p:cNvPr id="2" name="Group 4"/>
          <p:cNvGrpSpPr>
            <a:grpSpLocks/>
          </p:cNvGrpSpPr>
          <p:nvPr/>
        </p:nvGrpSpPr>
        <p:grpSpPr bwMode="auto">
          <a:xfrm>
            <a:off x="381000" y="1143000"/>
            <a:ext cx="8382000" cy="5257800"/>
            <a:chOff x="240" y="720"/>
            <a:chExt cx="5280" cy="3312"/>
          </a:xfrm>
        </p:grpSpPr>
        <p:sp>
          <p:nvSpPr>
            <p:cNvPr id="57363"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64" name="Text Box 6"/>
            <p:cNvSpPr txBox="1">
              <a:spLocks noChangeArrowheads="1"/>
            </p:cNvSpPr>
            <p:nvPr/>
          </p:nvSpPr>
          <p:spPr bwMode="auto">
            <a:xfrm>
              <a:off x="251" y="752"/>
              <a:ext cx="5261" cy="2695"/>
            </a:xfrm>
            <a:prstGeom prst="rect">
              <a:avLst/>
            </a:prstGeom>
            <a:noFill/>
            <a:ln w="9525">
              <a:noFill/>
              <a:miter lim="800000"/>
              <a:headEnd/>
              <a:tailEnd/>
            </a:ln>
          </p:spPr>
          <p:txBody>
            <a:bodyPr>
              <a:prstTxWarp prst="textNoShape">
                <a:avLst/>
              </a:prstTxWarp>
              <a:spAutoFit/>
            </a:bodyPr>
            <a:lstStyle/>
            <a:p>
              <a:r>
                <a:rPr lang="en-US" sz="1600" noProof="1">
                  <a:solidFill>
                    <a:srgbClr val="000000"/>
                  </a:solidFill>
                  <a:latin typeface="Courier New" pitchFamily="1" charset="0"/>
                </a:rPr>
                <a:t>public:</a:t>
              </a:r>
            </a:p>
            <a:p>
              <a:endParaRPr lang="en-US" sz="1600" noProof="1">
                <a:solidFill>
                  <a:srgbClr val="000000"/>
                </a:solidFill>
                <a:latin typeface="Courier New" pitchFamily="1" charset="0"/>
              </a:endParaRPr>
            </a:p>
            <a:p>
              <a:r>
                <a:rPr lang="en-US" sz="1600" noProof="1">
                  <a:solidFill>
                    <a:srgbClr val="0000FF"/>
                  </a:solidFill>
                  <a:latin typeface="Courier New" pitchFamily="1" charset="0"/>
                </a:rPr>
                <a:t>/*</a:t>
              </a:r>
            </a:p>
            <a:p>
              <a:r>
                <a:rPr lang="en-US" sz="1600" noProof="1">
                  <a:solidFill>
                    <a:srgbClr val="0000FF"/>
                  </a:solidFill>
                  <a:latin typeface="Courier New" pitchFamily="1" charset="0"/>
                </a:rPr>
                <a:t> * Constructor: Rational</a:t>
              </a:r>
            </a:p>
            <a:p>
              <a:r>
                <a:rPr lang="en-US" sz="1600" noProof="1">
                  <a:solidFill>
                    <a:srgbClr val="0000FF"/>
                  </a:solidFill>
                  <a:latin typeface="Courier New" pitchFamily="1" charset="0"/>
                </a:rPr>
                <a:t> * Usage: Rational zero;</a:t>
              </a:r>
            </a:p>
            <a:p>
              <a:r>
                <a:rPr lang="en-US" sz="1600" noProof="1">
                  <a:solidFill>
                    <a:srgbClr val="0000FF"/>
                  </a:solidFill>
                  <a:latin typeface="Courier New" pitchFamily="1" charset="0"/>
                </a:rPr>
                <a:t> *        Rational num(n);</a:t>
              </a:r>
            </a:p>
            <a:p>
              <a:r>
                <a:rPr lang="en-US" sz="1600" noProof="1">
                  <a:solidFill>
                    <a:srgbClr val="0000FF"/>
                  </a:solidFill>
                  <a:latin typeface="Courier New" pitchFamily="1" charset="0"/>
                </a:rPr>
                <a:t> *        Rational r(x, y);</a:t>
              </a:r>
            </a:p>
            <a:p>
              <a:r>
                <a:rPr lang="en-US" sz="1600" noProof="1">
                  <a:solidFill>
                    <a:srgbClr val="0000FF"/>
                  </a:solidFill>
                  <a:latin typeface="Courier New" pitchFamily="1" charset="0"/>
                </a:rPr>
                <a:t> * ------------------------</a:t>
              </a:r>
            </a:p>
            <a:p>
              <a:r>
                <a:rPr lang="en-US" sz="1600" noProof="1">
                  <a:solidFill>
                    <a:srgbClr val="0000FF"/>
                  </a:solidFill>
                  <a:latin typeface="Courier New" pitchFamily="1" charset="0"/>
                </a:rPr>
                <a:t> * Creates a Rational object.  The default constructor creates the</a:t>
              </a:r>
            </a:p>
            <a:p>
              <a:r>
                <a:rPr lang="en-US" sz="1600" noProof="1">
                  <a:solidFill>
                    <a:srgbClr val="0000FF"/>
                  </a:solidFill>
                  <a:latin typeface="Courier New" pitchFamily="1" charset="0"/>
                </a:rPr>
                <a:t> * rational number 0.  The single-argument form creates a rational</a:t>
              </a:r>
            </a:p>
            <a:p>
              <a:r>
                <a:rPr lang="en-US" sz="1600" noProof="1">
                  <a:solidFill>
                    <a:srgbClr val="0000FF"/>
                  </a:solidFill>
                  <a:latin typeface="Courier New" pitchFamily="1" charset="0"/>
                </a:rPr>
                <a:t> * equal to the specified integer, and the two-argument form</a:t>
              </a:r>
            </a:p>
            <a:p>
              <a:r>
                <a:rPr lang="en-US" sz="1600" noProof="1">
                  <a:solidFill>
                    <a:srgbClr val="0000FF"/>
                  </a:solidFill>
                  <a:latin typeface="Courier New" pitchFamily="1" charset="0"/>
                </a:rPr>
                <a:t> * creates a rational number corresponding to the fraction x/y.</a:t>
              </a:r>
            </a:p>
            <a:p>
              <a:r>
                <a:rPr lang="en-US" sz="1600" noProof="1">
                  <a:solidFill>
                    <a:srgbClr val="0000FF"/>
                  </a:solidFill>
                  <a:latin typeface="Courier New" pitchFamily="1" charset="0"/>
                </a:rPr>
                <a:t>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   Rational();</a:t>
              </a:r>
            </a:p>
            <a:p>
              <a:r>
                <a:rPr lang="en-US" sz="1600" noProof="1">
                  <a:solidFill>
                    <a:srgbClr val="000000"/>
                  </a:solidFill>
                  <a:latin typeface="Courier New" pitchFamily="1" charset="0"/>
                </a:rPr>
                <a:t>   Rational(int n);</a:t>
              </a:r>
            </a:p>
            <a:p>
              <a:r>
                <a:rPr lang="en-US" sz="1600" noProof="1">
                  <a:solidFill>
                    <a:srgbClr val="000000"/>
                  </a:solidFill>
                  <a:latin typeface="Courier New" pitchFamily="1" charset="0"/>
                </a:rPr>
                <a:t>   Rational(int x, int y);</a:t>
              </a:r>
            </a:p>
          </p:txBody>
        </p:sp>
      </p:grpSp>
      <p:sp>
        <p:nvSpPr>
          <p:cNvPr id="57349"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50"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51" name="Rectangle 9"/>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err="1">
                <a:solidFill>
                  <a:srgbClr val="FF0000"/>
                </a:solidFill>
                <a:latin typeface="Courier New" pitchFamily="1" charset="0"/>
                <a:ea typeface="ＭＳ Ｐゴシック" pitchFamily="1" charset="-128"/>
                <a:cs typeface="ＭＳ Ｐゴシック" pitchFamily="1" charset="-128"/>
              </a:rPr>
              <a:t>rational.h</a:t>
            </a:r>
            <a:r>
              <a:rPr lang="en-US" sz="4000" dirty="0">
                <a:solidFill>
                  <a:srgbClr val="FF0000"/>
                </a:solidFill>
                <a:ea typeface="ＭＳ Ｐゴシック" pitchFamily="1" charset="-128"/>
                <a:cs typeface="ＭＳ Ｐゴシック" pitchFamily="1" charset="-128"/>
              </a:rPr>
              <a:t> Interface</a:t>
            </a:r>
            <a:endParaRPr lang="en-US" dirty="0">
              <a:solidFill>
                <a:srgbClr val="FF0000"/>
              </a:solidFill>
              <a:ea typeface="ＭＳ Ｐゴシック" pitchFamily="1" charset="-128"/>
              <a:cs typeface="ＭＳ Ｐゴシック" pitchFamily="1" charset="-128"/>
            </a:endParaRPr>
          </a:p>
        </p:txBody>
      </p:sp>
      <p:sp>
        <p:nvSpPr>
          <p:cNvPr id="57352"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7356" name="Text Box 20"/>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2 of 4</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0899"/>
                                        </p:tgtEl>
                                        <p:attrNameLst>
                                          <p:attrName>ppt_x</p:attrName>
                                        </p:attrNameLst>
                                      </p:cBhvr>
                                      <p:tavLst>
                                        <p:tav tm="0">
                                          <p:val>
                                            <p:strVal val="ppt_x"/>
                                          </p:val>
                                        </p:tav>
                                        <p:tav tm="100000">
                                          <p:val>
                                            <p:strVal val="ppt_x"/>
                                          </p:val>
                                        </p:tav>
                                      </p:tavLst>
                                    </p:anim>
                                    <p:anim calcmode="lin" valueType="num">
                                      <p:cBhvr additive="base">
                                        <p:cTn id="7" dur="1000"/>
                                        <p:tgtEl>
                                          <p:spTgt spid="720899"/>
                                        </p:tgtEl>
                                        <p:attrNameLst>
                                          <p:attrName>ppt_y</p:attrName>
                                        </p:attrNameLst>
                                      </p:cBhvr>
                                      <p:tavLst>
                                        <p:tav tm="0">
                                          <p:val>
                                            <p:strVal val="ppt_y"/>
                                          </p:val>
                                        </p:tav>
                                        <p:tav tm="100000">
                                          <p:val>
                                            <p:strVal val="0-ppt_h/2"/>
                                          </p:val>
                                        </p:tav>
                                      </p:tavLst>
                                    </p:anim>
                                    <p:set>
                                      <p:cBhvr>
                                        <p:cTn id="8" dur="1" fill="hold">
                                          <p:stCondLst>
                                            <p:cond delay="999"/>
                                          </p:stCondLst>
                                        </p:cTn>
                                        <p:tgtEl>
                                          <p:spTgt spid="72089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089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2947" name="Text Box 3"/>
          <p:cNvSpPr txBox="1">
            <a:spLocks noChangeArrowheads="1"/>
          </p:cNvSpPr>
          <p:nvPr/>
        </p:nvSpPr>
        <p:spPr bwMode="auto">
          <a:xfrm>
            <a:off x="398463" y="1193800"/>
            <a:ext cx="8351837" cy="4278094"/>
          </a:xfrm>
          <a:prstGeom prst="rect">
            <a:avLst/>
          </a:prstGeom>
          <a:noFill/>
          <a:ln w="9525">
            <a:noFill/>
            <a:miter lim="800000"/>
            <a:headEnd/>
            <a:tailEnd/>
          </a:ln>
        </p:spPr>
        <p:txBody>
          <a:bodyPr>
            <a:prstTxWarp prst="textNoShape">
              <a:avLst/>
            </a:prstTxWarp>
            <a:spAutoFit/>
          </a:bodyPr>
          <a:lstStyle/>
          <a:p>
            <a:r>
              <a:rPr lang="en-US" sz="1600" noProof="1">
                <a:solidFill>
                  <a:srgbClr val="000000"/>
                </a:solidFill>
                <a:latin typeface="Courier New" pitchFamily="1" charset="0"/>
              </a:rPr>
              <a:t>public:</a:t>
            </a:r>
          </a:p>
          <a:p>
            <a:endParaRPr lang="en-US" sz="1600" noProof="1">
              <a:solidFill>
                <a:srgbClr val="000000"/>
              </a:solidFill>
              <a:latin typeface="Courier New" pitchFamily="1" charset="0"/>
            </a:endParaRPr>
          </a:p>
          <a:p>
            <a:r>
              <a:rPr lang="en-US" sz="1600" noProof="1">
                <a:solidFill>
                  <a:srgbClr val="0000FF"/>
                </a:solidFill>
                <a:latin typeface="Courier New" pitchFamily="1" charset="0"/>
              </a:rPr>
              <a:t>/*</a:t>
            </a:r>
          </a:p>
          <a:p>
            <a:r>
              <a:rPr lang="en-US" sz="1600" noProof="1">
                <a:solidFill>
                  <a:srgbClr val="0000FF"/>
                </a:solidFill>
                <a:latin typeface="Courier New" pitchFamily="1" charset="0"/>
              </a:rPr>
              <a:t> * Constructor: Rational</a:t>
            </a:r>
          </a:p>
          <a:p>
            <a:r>
              <a:rPr lang="en-US" sz="1600" noProof="1">
                <a:solidFill>
                  <a:srgbClr val="0000FF"/>
                </a:solidFill>
                <a:latin typeface="Courier New" pitchFamily="1" charset="0"/>
              </a:rPr>
              <a:t> * Usage: Rational zero;</a:t>
            </a:r>
          </a:p>
          <a:p>
            <a:r>
              <a:rPr lang="en-US" sz="1600" noProof="1">
                <a:solidFill>
                  <a:srgbClr val="0000FF"/>
                </a:solidFill>
                <a:latin typeface="Courier New" pitchFamily="1" charset="0"/>
              </a:rPr>
              <a:t> *        Rational num(n);</a:t>
            </a:r>
          </a:p>
          <a:p>
            <a:r>
              <a:rPr lang="en-US" sz="1600" noProof="1">
                <a:solidFill>
                  <a:srgbClr val="0000FF"/>
                </a:solidFill>
                <a:latin typeface="Courier New" pitchFamily="1" charset="0"/>
              </a:rPr>
              <a:t> *        Rational r(x, y);</a:t>
            </a:r>
          </a:p>
          <a:p>
            <a:r>
              <a:rPr lang="en-US" sz="1600" noProof="1">
                <a:solidFill>
                  <a:srgbClr val="0000FF"/>
                </a:solidFill>
                <a:latin typeface="Courier New" pitchFamily="1" charset="0"/>
              </a:rPr>
              <a:t> * ------------------------</a:t>
            </a:r>
          </a:p>
          <a:p>
            <a:r>
              <a:rPr lang="en-US" sz="1600" noProof="1">
                <a:solidFill>
                  <a:srgbClr val="0000FF"/>
                </a:solidFill>
                <a:latin typeface="Courier New" pitchFamily="1" charset="0"/>
              </a:rPr>
              <a:t> * Creates a Rational object.  The default constructor creates the</a:t>
            </a:r>
          </a:p>
          <a:p>
            <a:r>
              <a:rPr lang="en-US" sz="1600" noProof="1">
                <a:solidFill>
                  <a:srgbClr val="0000FF"/>
                </a:solidFill>
                <a:latin typeface="Courier New" pitchFamily="1" charset="0"/>
              </a:rPr>
              <a:t> * rational number 0.  The single-argument form creates a rational</a:t>
            </a:r>
          </a:p>
          <a:p>
            <a:r>
              <a:rPr lang="en-US" sz="1600" noProof="1">
                <a:solidFill>
                  <a:srgbClr val="0000FF"/>
                </a:solidFill>
                <a:latin typeface="Courier New" pitchFamily="1" charset="0"/>
              </a:rPr>
              <a:t> * equal to the specified integer, and the two-argument form</a:t>
            </a:r>
          </a:p>
          <a:p>
            <a:r>
              <a:rPr lang="en-US" sz="1600" noProof="1">
                <a:solidFill>
                  <a:srgbClr val="0000FF"/>
                </a:solidFill>
                <a:latin typeface="Courier New" pitchFamily="1" charset="0"/>
              </a:rPr>
              <a:t> * creates a rational number corresponding to the fraction x/y.</a:t>
            </a:r>
          </a:p>
          <a:p>
            <a:r>
              <a:rPr lang="en-US" sz="1600" noProof="1">
                <a:solidFill>
                  <a:srgbClr val="0000FF"/>
                </a:solidFill>
                <a:latin typeface="Courier New" pitchFamily="1" charset="0"/>
              </a:rPr>
              <a:t>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   Rational();</a:t>
            </a:r>
          </a:p>
          <a:p>
            <a:r>
              <a:rPr lang="en-US" sz="1600" noProof="1">
                <a:solidFill>
                  <a:srgbClr val="000000"/>
                </a:solidFill>
                <a:latin typeface="Courier New" pitchFamily="1" charset="0"/>
              </a:rPr>
              <a:t>   Rational(int n);</a:t>
            </a:r>
          </a:p>
          <a:p>
            <a:r>
              <a:rPr lang="en-US" sz="1600" noProof="1">
                <a:solidFill>
                  <a:srgbClr val="000000"/>
                </a:solidFill>
                <a:latin typeface="Courier New" pitchFamily="1" charset="0"/>
              </a:rPr>
              <a:t>   Rational(int x, int y);</a:t>
            </a:r>
          </a:p>
        </p:txBody>
      </p:sp>
      <p:grpSp>
        <p:nvGrpSpPr>
          <p:cNvPr id="2" name="Group 4"/>
          <p:cNvGrpSpPr>
            <a:grpSpLocks/>
          </p:cNvGrpSpPr>
          <p:nvPr/>
        </p:nvGrpSpPr>
        <p:grpSpPr bwMode="auto">
          <a:xfrm>
            <a:off x="381000" y="1143000"/>
            <a:ext cx="8382000" cy="5313363"/>
            <a:chOff x="240" y="720"/>
            <a:chExt cx="5280" cy="3347"/>
          </a:xfrm>
        </p:grpSpPr>
        <p:sp>
          <p:nvSpPr>
            <p:cNvPr id="59407"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408" name="Text Box 6"/>
            <p:cNvSpPr txBox="1">
              <a:spLocks noChangeArrowheads="1"/>
            </p:cNvSpPr>
            <p:nvPr/>
          </p:nvSpPr>
          <p:spPr bwMode="auto">
            <a:xfrm>
              <a:off x="251" y="752"/>
              <a:ext cx="5261" cy="3315"/>
            </a:xfrm>
            <a:prstGeom prst="rect">
              <a:avLst/>
            </a:prstGeom>
            <a:noFill/>
            <a:ln w="9525">
              <a:noFill/>
              <a:miter lim="800000"/>
              <a:headEnd/>
              <a:tailEnd/>
            </a:ln>
          </p:spPr>
          <p:txBody>
            <a:bodyPr>
              <a:prstTxWarp prst="textNoShape">
                <a:avLst/>
              </a:prstTxWarp>
              <a:spAutoFit/>
            </a:bodyPr>
            <a:lstStyle/>
            <a:p>
              <a:r>
                <a:rPr lang="en-US" sz="1600" noProof="1">
                  <a:solidFill>
                    <a:srgbClr val="0404FF"/>
                  </a:solidFill>
                  <a:latin typeface="Courier New" pitchFamily="1" charset="0"/>
                </a:rPr>
                <a:t>/*</a:t>
              </a:r>
            </a:p>
            <a:p>
              <a:r>
                <a:rPr lang="en-US" sz="1600" noProof="1">
                  <a:solidFill>
                    <a:srgbClr val="0404FF"/>
                  </a:solidFill>
                  <a:latin typeface="Courier New" pitchFamily="1" charset="0"/>
                </a:rPr>
                <a:t> * Operators: +, -, *, /</a:t>
              </a:r>
            </a:p>
            <a:p>
              <a:r>
                <a:rPr lang="en-US" sz="1600" noProof="1">
                  <a:solidFill>
                    <a:srgbClr val="0404FF"/>
                  </a:solidFill>
                  <a:latin typeface="Courier New" pitchFamily="1" charset="0"/>
                </a:rPr>
                <a:t> * ---------------------</a:t>
              </a:r>
            </a:p>
            <a:p>
              <a:r>
                <a:rPr lang="en-US" sz="1600" noProof="1">
                  <a:solidFill>
                    <a:srgbClr val="0404FF"/>
                  </a:solidFill>
                  <a:latin typeface="Courier New" pitchFamily="1" charset="0"/>
                </a:rPr>
                <a:t> * Define the arithmetic operators.</a:t>
              </a:r>
            </a:p>
            <a:p>
              <a:r>
                <a:rPr lang="en-US" sz="1600" noProof="1">
                  <a:solidFill>
                    <a:srgbClr val="0404FF"/>
                  </a:solidFill>
                  <a:latin typeface="Courier New" pitchFamily="1" charset="0"/>
                </a:rPr>
                <a:t> */</a:t>
              </a:r>
            </a:p>
            <a:p>
              <a:endParaRPr lang="en-US" sz="1600" noProof="1">
                <a:solidFill>
                  <a:srgbClr val="0404FF"/>
                </a:solidFill>
                <a:latin typeface="Courier New" pitchFamily="1" charset="0"/>
              </a:endParaRPr>
            </a:p>
            <a:p>
              <a:r>
                <a:rPr lang="en-US" sz="1600" noProof="1">
                  <a:solidFill>
                    <a:srgbClr val="000000"/>
                  </a:solidFill>
                  <a:latin typeface="Courier New" pitchFamily="1" charset="0"/>
                </a:rPr>
                <a:t>   Rational operator+(Rational r2);</a:t>
              </a:r>
            </a:p>
            <a:p>
              <a:r>
                <a:rPr lang="en-US" sz="1600" noProof="1">
                  <a:solidFill>
                    <a:srgbClr val="000000"/>
                  </a:solidFill>
                  <a:latin typeface="Courier New" pitchFamily="1" charset="0"/>
                </a:rPr>
                <a:t>   Rational operator-(Rational r2);</a:t>
              </a:r>
            </a:p>
            <a:p>
              <a:r>
                <a:rPr lang="en-US" sz="1600" noProof="1">
                  <a:solidFill>
                    <a:srgbClr val="000000"/>
                  </a:solidFill>
                  <a:latin typeface="Courier New" pitchFamily="1" charset="0"/>
                </a:rPr>
                <a:t>   Rational operator*(Rational r2);</a:t>
              </a:r>
            </a:p>
            <a:p>
              <a:r>
                <a:rPr lang="en-US" sz="1600" noProof="1">
                  <a:solidFill>
                    <a:srgbClr val="000000"/>
                  </a:solidFill>
                  <a:latin typeface="Courier New" pitchFamily="1" charset="0"/>
                </a:rPr>
                <a:t>   Rational operator/(Rational r2);</a:t>
              </a:r>
            </a:p>
            <a:p>
              <a:endParaRPr lang="en-US" sz="1600" noProof="1">
                <a:solidFill>
                  <a:srgbClr val="000000"/>
                </a:solidFill>
                <a:latin typeface="Courier New" pitchFamily="1" charset="0"/>
              </a:endParaRPr>
            </a:p>
            <a:p>
              <a:r>
                <a:rPr lang="en-US" sz="1600" noProof="1">
                  <a:solidFill>
                    <a:srgbClr val="0000FF"/>
                  </a:solidFill>
                  <a:latin typeface="Courier New" pitchFamily="1" charset="0"/>
                </a:rPr>
                <a:t>/*</a:t>
              </a:r>
            </a:p>
            <a:p>
              <a:r>
                <a:rPr lang="en-US" sz="1600" noProof="1">
                  <a:solidFill>
                    <a:srgbClr val="0000FF"/>
                  </a:solidFill>
                  <a:latin typeface="Courier New" pitchFamily="1" charset="0"/>
                </a:rPr>
                <a:t> * Method: toString()</a:t>
              </a:r>
            </a:p>
            <a:p>
              <a:r>
                <a:rPr lang="en-US" sz="1600" noProof="1">
                  <a:solidFill>
                    <a:srgbClr val="0000FF"/>
                  </a:solidFill>
                  <a:latin typeface="Courier New" pitchFamily="1" charset="0"/>
                </a:rPr>
                <a:t> * Usage: string str = r.toString();</a:t>
              </a:r>
            </a:p>
            <a:p>
              <a:r>
                <a:rPr lang="en-US" sz="1600" noProof="1">
                  <a:solidFill>
                    <a:srgbClr val="0000FF"/>
                  </a:solidFill>
                  <a:latin typeface="Courier New" pitchFamily="1" charset="0"/>
                </a:rPr>
                <a:t> * ---------------------------------</a:t>
              </a:r>
            </a:p>
            <a:p>
              <a:r>
                <a:rPr lang="en-US" sz="1600" noProof="1">
                  <a:solidFill>
                    <a:srgbClr val="0000FF"/>
                  </a:solidFill>
                  <a:latin typeface="Courier New" pitchFamily="1" charset="0"/>
                </a:rPr>
                <a:t> * Returns the string representation of this rational number.</a:t>
              </a:r>
            </a:p>
            <a:p>
              <a:r>
                <a:rPr lang="en-US" sz="1600" noProof="1">
                  <a:solidFill>
                    <a:srgbClr val="0000FF"/>
                  </a:solidFill>
                  <a:latin typeface="Courier New" pitchFamily="1" charset="0"/>
                </a:rPr>
                <a:t>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   std::string toString();</a:t>
              </a:r>
            </a:p>
            <a:p>
              <a:endParaRPr lang="en-US" sz="1600" noProof="1">
                <a:solidFill>
                  <a:srgbClr val="000000"/>
                </a:solidFill>
                <a:latin typeface="Courier New" pitchFamily="1" charset="0"/>
              </a:endParaRPr>
            </a:p>
            <a:p>
              <a:endParaRPr lang="en-US" sz="1600" noProof="1">
                <a:solidFill>
                  <a:srgbClr val="000000"/>
                </a:solidFill>
                <a:latin typeface="Courier New" pitchFamily="1" charset="0"/>
              </a:endParaRPr>
            </a:p>
          </p:txBody>
        </p:sp>
      </p:grpSp>
      <p:sp>
        <p:nvSpPr>
          <p:cNvPr id="59397"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39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399" name="Rectangle 9"/>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err="1">
                <a:solidFill>
                  <a:srgbClr val="FF0000"/>
                </a:solidFill>
                <a:latin typeface="Courier New" pitchFamily="1" charset="0"/>
                <a:ea typeface="ＭＳ Ｐゴシック" pitchFamily="1" charset="-128"/>
                <a:cs typeface="ＭＳ Ｐゴシック" pitchFamily="1" charset="-128"/>
              </a:rPr>
              <a:t>rational.h</a:t>
            </a:r>
            <a:r>
              <a:rPr lang="en-US" sz="4000" dirty="0">
                <a:solidFill>
                  <a:srgbClr val="FF0000"/>
                </a:solidFill>
                <a:ea typeface="ＭＳ Ｐゴシック" pitchFamily="1" charset="-128"/>
                <a:cs typeface="ＭＳ Ｐゴシック" pitchFamily="1" charset="-128"/>
              </a:rPr>
              <a:t> Interface</a:t>
            </a:r>
            <a:endParaRPr lang="en-US" dirty="0">
              <a:solidFill>
                <a:srgbClr val="FF0000"/>
              </a:solidFill>
              <a:ea typeface="ＭＳ Ｐゴシック" pitchFamily="1" charset="-128"/>
              <a:cs typeface="ＭＳ Ｐゴシック" pitchFamily="1" charset="-128"/>
            </a:endParaRPr>
          </a:p>
        </p:txBody>
      </p:sp>
      <p:sp>
        <p:nvSpPr>
          <p:cNvPr id="5940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9403" name="Text Box 16"/>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3 of 4</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2947"/>
                                        </p:tgtEl>
                                        <p:attrNameLst>
                                          <p:attrName>ppt_x</p:attrName>
                                        </p:attrNameLst>
                                      </p:cBhvr>
                                      <p:tavLst>
                                        <p:tav tm="0">
                                          <p:val>
                                            <p:strVal val="ppt_x"/>
                                          </p:val>
                                        </p:tav>
                                        <p:tav tm="100000">
                                          <p:val>
                                            <p:strVal val="ppt_x"/>
                                          </p:val>
                                        </p:tav>
                                      </p:tavLst>
                                    </p:anim>
                                    <p:anim calcmode="lin" valueType="num">
                                      <p:cBhvr additive="base">
                                        <p:cTn id="7" dur="1000"/>
                                        <p:tgtEl>
                                          <p:spTgt spid="722947"/>
                                        </p:tgtEl>
                                        <p:attrNameLst>
                                          <p:attrName>ppt_y</p:attrName>
                                        </p:attrNameLst>
                                      </p:cBhvr>
                                      <p:tavLst>
                                        <p:tav tm="0">
                                          <p:val>
                                            <p:strVal val="ppt_y"/>
                                          </p:val>
                                        </p:tav>
                                        <p:tav tm="100000">
                                          <p:val>
                                            <p:strVal val="0-ppt_h/2"/>
                                          </p:val>
                                        </p:tav>
                                      </p:tavLst>
                                    </p:anim>
                                    <p:set>
                                      <p:cBhvr>
                                        <p:cTn id="8" dur="1" fill="hold">
                                          <p:stCondLst>
                                            <p:cond delay="999"/>
                                          </p:stCondLst>
                                        </p:cTn>
                                        <p:tgtEl>
                                          <p:spTgt spid="72294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294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4995" name="Text Box 3"/>
          <p:cNvSpPr txBox="1">
            <a:spLocks noChangeArrowheads="1"/>
          </p:cNvSpPr>
          <p:nvPr/>
        </p:nvSpPr>
        <p:spPr bwMode="auto">
          <a:xfrm>
            <a:off x="398463" y="1193800"/>
            <a:ext cx="8351837" cy="5262980"/>
          </a:xfrm>
          <a:prstGeom prst="rect">
            <a:avLst/>
          </a:prstGeom>
          <a:noFill/>
          <a:ln w="9525">
            <a:noFill/>
            <a:miter lim="800000"/>
            <a:headEnd/>
            <a:tailEnd/>
          </a:ln>
        </p:spPr>
        <p:txBody>
          <a:bodyPr>
            <a:prstTxWarp prst="textNoShape">
              <a:avLst/>
            </a:prstTxWarp>
            <a:spAutoFit/>
          </a:bodyPr>
          <a:lstStyle/>
          <a:p>
            <a:r>
              <a:rPr lang="en-US" sz="1600" noProof="1">
                <a:solidFill>
                  <a:srgbClr val="0404FF"/>
                </a:solidFill>
                <a:latin typeface="Courier New" pitchFamily="1" charset="0"/>
              </a:rPr>
              <a:t>/*</a:t>
            </a:r>
          </a:p>
          <a:p>
            <a:r>
              <a:rPr lang="en-US" sz="1600" noProof="1">
                <a:solidFill>
                  <a:srgbClr val="0404FF"/>
                </a:solidFill>
                <a:latin typeface="Courier New" pitchFamily="1" charset="0"/>
              </a:rPr>
              <a:t> * Operators: +, -, *, /</a:t>
            </a:r>
          </a:p>
          <a:p>
            <a:r>
              <a:rPr lang="en-US" sz="1600" noProof="1">
                <a:solidFill>
                  <a:srgbClr val="0404FF"/>
                </a:solidFill>
                <a:latin typeface="Courier New" pitchFamily="1" charset="0"/>
              </a:rPr>
              <a:t> * ---------------------</a:t>
            </a:r>
          </a:p>
          <a:p>
            <a:r>
              <a:rPr lang="en-US" sz="1600" noProof="1">
                <a:solidFill>
                  <a:srgbClr val="0404FF"/>
                </a:solidFill>
                <a:latin typeface="Courier New" pitchFamily="1" charset="0"/>
              </a:rPr>
              <a:t> * Define the arithmetic operators.</a:t>
            </a:r>
          </a:p>
          <a:p>
            <a:r>
              <a:rPr lang="en-US" sz="1600" noProof="1">
                <a:solidFill>
                  <a:srgbClr val="0404FF"/>
                </a:solidFill>
                <a:latin typeface="Courier New" pitchFamily="1" charset="0"/>
              </a:rPr>
              <a:t> */</a:t>
            </a:r>
          </a:p>
          <a:p>
            <a:endParaRPr lang="en-US" sz="1600" noProof="1">
              <a:solidFill>
                <a:srgbClr val="0404FF"/>
              </a:solidFill>
              <a:latin typeface="Courier New" pitchFamily="1" charset="0"/>
            </a:endParaRPr>
          </a:p>
          <a:p>
            <a:r>
              <a:rPr lang="en-US" sz="1600" noProof="1">
                <a:solidFill>
                  <a:srgbClr val="000000"/>
                </a:solidFill>
                <a:latin typeface="Courier New" pitchFamily="1" charset="0"/>
              </a:rPr>
              <a:t>   Rational operator+(Rational r2);</a:t>
            </a:r>
          </a:p>
          <a:p>
            <a:r>
              <a:rPr lang="en-US" sz="1600" noProof="1">
                <a:solidFill>
                  <a:srgbClr val="000000"/>
                </a:solidFill>
                <a:latin typeface="Courier New" pitchFamily="1" charset="0"/>
              </a:rPr>
              <a:t>   Rational operator-(Rational r2);</a:t>
            </a:r>
          </a:p>
          <a:p>
            <a:r>
              <a:rPr lang="en-US" sz="1600" noProof="1">
                <a:solidFill>
                  <a:srgbClr val="000000"/>
                </a:solidFill>
                <a:latin typeface="Courier New" pitchFamily="1" charset="0"/>
              </a:rPr>
              <a:t>   Rational operator*(Rational r2);</a:t>
            </a:r>
          </a:p>
          <a:p>
            <a:r>
              <a:rPr lang="en-US" sz="1600" noProof="1">
                <a:solidFill>
                  <a:srgbClr val="000000"/>
                </a:solidFill>
                <a:latin typeface="Courier New" pitchFamily="1" charset="0"/>
              </a:rPr>
              <a:t>   Rational operator/(Rational r2);</a:t>
            </a:r>
          </a:p>
          <a:p>
            <a:endParaRPr lang="en-US" sz="1600" noProof="1">
              <a:solidFill>
                <a:srgbClr val="000000"/>
              </a:solidFill>
              <a:latin typeface="Courier New" pitchFamily="1" charset="0"/>
            </a:endParaRPr>
          </a:p>
          <a:p>
            <a:r>
              <a:rPr lang="en-US" sz="1600" noProof="1">
                <a:solidFill>
                  <a:srgbClr val="0000FF"/>
                </a:solidFill>
                <a:latin typeface="Courier New" pitchFamily="1" charset="0"/>
              </a:rPr>
              <a:t>/*</a:t>
            </a:r>
          </a:p>
          <a:p>
            <a:r>
              <a:rPr lang="en-US" sz="1600" noProof="1">
                <a:solidFill>
                  <a:srgbClr val="0000FF"/>
                </a:solidFill>
                <a:latin typeface="Courier New" pitchFamily="1" charset="0"/>
              </a:rPr>
              <a:t> * Method: toString()</a:t>
            </a:r>
          </a:p>
          <a:p>
            <a:r>
              <a:rPr lang="en-US" sz="1600" noProof="1">
                <a:solidFill>
                  <a:srgbClr val="0000FF"/>
                </a:solidFill>
                <a:latin typeface="Courier New" pitchFamily="1" charset="0"/>
              </a:rPr>
              <a:t> * Usage: string str = r.toString();</a:t>
            </a:r>
          </a:p>
          <a:p>
            <a:r>
              <a:rPr lang="en-US" sz="1600" noProof="1">
                <a:solidFill>
                  <a:srgbClr val="0000FF"/>
                </a:solidFill>
                <a:latin typeface="Courier New" pitchFamily="1" charset="0"/>
              </a:rPr>
              <a:t> * ---------------------------------</a:t>
            </a:r>
          </a:p>
          <a:p>
            <a:r>
              <a:rPr lang="en-US" sz="1600" noProof="1">
                <a:solidFill>
                  <a:srgbClr val="0000FF"/>
                </a:solidFill>
                <a:latin typeface="Courier New" pitchFamily="1" charset="0"/>
              </a:rPr>
              <a:t> * Returns the string representation of this rational number.</a:t>
            </a:r>
          </a:p>
          <a:p>
            <a:r>
              <a:rPr lang="en-US" sz="1600" noProof="1">
                <a:solidFill>
                  <a:srgbClr val="0000FF"/>
                </a:solidFill>
                <a:latin typeface="Courier New" pitchFamily="1" charset="0"/>
              </a:rPr>
              <a:t>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   std::string toString();</a:t>
            </a:r>
          </a:p>
          <a:p>
            <a:endParaRPr lang="en-US" sz="1600" noProof="1">
              <a:solidFill>
                <a:srgbClr val="000000"/>
              </a:solidFill>
              <a:latin typeface="Courier New" pitchFamily="1" charset="0"/>
            </a:endParaRPr>
          </a:p>
          <a:p>
            <a:endParaRPr lang="en-US" sz="1600" noProof="1">
              <a:solidFill>
                <a:srgbClr val="000000"/>
              </a:solidFill>
              <a:latin typeface="Courier New" pitchFamily="1" charset="0"/>
            </a:endParaRPr>
          </a:p>
        </p:txBody>
      </p:sp>
      <p:grpSp>
        <p:nvGrpSpPr>
          <p:cNvPr id="2" name="Group 4"/>
          <p:cNvGrpSpPr>
            <a:grpSpLocks/>
          </p:cNvGrpSpPr>
          <p:nvPr/>
        </p:nvGrpSpPr>
        <p:grpSpPr bwMode="auto">
          <a:xfrm>
            <a:off x="381000" y="1143000"/>
            <a:ext cx="8382000" cy="5257800"/>
            <a:chOff x="240" y="720"/>
            <a:chExt cx="5280" cy="3312"/>
          </a:xfrm>
        </p:grpSpPr>
        <p:sp>
          <p:nvSpPr>
            <p:cNvPr id="61455"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56" name="Text Box 6"/>
            <p:cNvSpPr txBox="1">
              <a:spLocks noChangeArrowheads="1"/>
            </p:cNvSpPr>
            <p:nvPr/>
          </p:nvSpPr>
          <p:spPr bwMode="auto">
            <a:xfrm>
              <a:off x="251" y="752"/>
              <a:ext cx="5261" cy="3138"/>
            </a:xfrm>
            <a:prstGeom prst="rect">
              <a:avLst/>
            </a:prstGeom>
            <a:noFill/>
            <a:ln w="9525">
              <a:noFill/>
              <a:miter lim="800000"/>
              <a:headEnd/>
              <a:tailEnd/>
            </a:ln>
          </p:spPr>
          <p:txBody>
            <a:bodyPr>
              <a:prstTxWarp prst="textNoShape">
                <a:avLst/>
              </a:prstTxWarp>
              <a:spAutoFit/>
            </a:bodyPr>
            <a:lstStyle/>
            <a:p>
              <a:r>
                <a:rPr lang="en-US" sz="1600" noProof="1">
                  <a:solidFill>
                    <a:srgbClr val="000000"/>
                  </a:solidFill>
                  <a:latin typeface="Courier New" pitchFamily="1" charset="0"/>
                </a:rPr>
                <a:t>private:</a:t>
              </a:r>
            </a:p>
            <a:p>
              <a:endParaRPr lang="en-US" sz="1600" noProof="1">
                <a:solidFill>
                  <a:srgbClr val="0404FF"/>
                </a:solidFill>
                <a:latin typeface="Courier New" pitchFamily="1" charset="0"/>
              </a:endParaRPr>
            </a:p>
            <a:p>
              <a:r>
                <a:rPr lang="en-US" sz="1600" noProof="1">
                  <a:solidFill>
                    <a:srgbClr val="0404FF"/>
                  </a:solidFill>
                  <a:latin typeface="Courier New" pitchFamily="1" charset="0"/>
                </a:rPr>
                <a:t>/* Instance variables */</a:t>
              </a:r>
            </a:p>
            <a:p>
              <a:endParaRPr lang="en-US" sz="1600" noProof="1">
                <a:solidFill>
                  <a:srgbClr val="0404FF"/>
                </a:solidFill>
                <a:latin typeface="Courier New" pitchFamily="1" charset="0"/>
              </a:endParaRPr>
            </a:p>
            <a:p>
              <a:r>
                <a:rPr lang="en-US" sz="1600" noProof="1">
                  <a:solidFill>
                    <a:srgbClr val="000000"/>
                  </a:solidFill>
                  <a:latin typeface="Courier New" pitchFamily="1" charset="0"/>
                </a:rPr>
                <a:t>   int num;    </a:t>
              </a:r>
              <a:r>
                <a:rPr lang="en-US" sz="1600" noProof="1">
                  <a:solidFill>
                    <a:srgbClr val="0404FF"/>
                  </a:solidFill>
                  <a:latin typeface="Courier New" pitchFamily="1" charset="0"/>
                </a:rPr>
                <a:t>/* The numerator of this Rational object   */</a:t>
              </a:r>
            </a:p>
            <a:p>
              <a:r>
                <a:rPr lang="en-US" sz="1600" noProof="1">
                  <a:solidFill>
                    <a:srgbClr val="000000"/>
                  </a:solidFill>
                  <a:latin typeface="Courier New" pitchFamily="1" charset="0"/>
                </a:rPr>
                <a:t>   int den;    </a:t>
              </a:r>
              <a:r>
                <a:rPr lang="en-US" sz="1600" noProof="1">
                  <a:solidFill>
                    <a:srgbClr val="0404FF"/>
                  </a:solidFill>
                  <a:latin typeface="Courier New" pitchFamily="1" charset="0"/>
                </a:rPr>
                <a:t>/* The denominator of this Rational object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a:t>
              </a:r>
            </a:p>
            <a:p>
              <a:endParaRPr lang="en-US" sz="1600" noProof="1">
                <a:solidFill>
                  <a:srgbClr val="0404FF"/>
                </a:solidFill>
                <a:latin typeface="Courier New" pitchFamily="1" charset="0"/>
              </a:endParaRPr>
            </a:p>
            <a:p>
              <a:r>
                <a:rPr lang="en-US" sz="1600" noProof="1">
                  <a:solidFill>
                    <a:srgbClr val="0404FF"/>
                  </a:solidFill>
                  <a:latin typeface="Courier New" pitchFamily="1" charset="0"/>
                </a:rPr>
                <a:t>/*</a:t>
              </a:r>
            </a:p>
            <a:p>
              <a:r>
                <a:rPr lang="en-US" sz="1600" noProof="1">
                  <a:solidFill>
                    <a:srgbClr val="0404FF"/>
                  </a:solidFill>
                  <a:latin typeface="Courier New" pitchFamily="1" charset="0"/>
                </a:rPr>
                <a:t> * Operator: &lt;&lt;</a:t>
              </a:r>
            </a:p>
            <a:p>
              <a:r>
                <a:rPr lang="en-US" sz="1600" noProof="1">
                  <a:solidFill>
                    <a:srgbClr val="0404FF"/>
                  </a:solidFill>
                  <a:latin typeface="Courier New" pitchFamily="1" charset="0"/>
                </a:rPr>
                <a:t> * Usage: cout &lt;&lt; rat;</a:t>
              </a:r>
            </a:p>
            <a:p>
              <a:r>
                <a:rPr lang="en-US" sz="1600" noProof="1">
                  <a:solidFill>
                    <a:srgbClr val="0404FF"/>
                  </a:solidFill>
                  <a:latin typeface="Courier New" pitchFamily="1" charset="0"/>
                </a:rPr>
                <a:t> * -------------------</a:t>
              </a:r>
            </a:p>
            <a:p>
              <a:r>
                <a:rPr lang="en-US" sz="1600" noProof="1">
                  <a:solidFill>
                    <a:srgbClr val="0404FF"/>
                  </a:solidFill>
                  <a:latin typeface="Courier New" pitchFamily="1" charset="0"/>
                </a:rPr>
                <a:t> * Overloads the &lt;&lt; operator so that it is able to display</a:t>
              </a:r>
            </a:p>
            <a:p>
              <a:r>
                <a:rPr lang="en-US" sz="1600" noProof="1">
                  <a:solidFill>
                    <a:srgbClr val="0404FF"/>
                  </a:solidFill>
                  <a:latin typeface="Courier New" pitchFamily="1" charset="0"/>
                </a:rPr>
                <a:t> * Rational values.</a:t>
              </a:r>
            </a:p>
            <a:p>
              <a:r>
                <a:rPr lang="en-US" sz="1600" noProof="1">
                  <a:solidFill>
                    <a:srgbClr val="0404FF"/>
                  </a:solidFill>
                  <a:latin typeface="Courier New" pitchFamily="1" charset="0"/>
                </a:rPr>
                <a:t> */</a:t>
              </a:r>
            </a:p>
            <a:p>
              <a:endParaRPr lang="en-US" sz="1600" noProof="1">
                <a:solidFill>
                  <a:srgbClr val="0404FF"/>
                </a:solidFill>
                <a:latin typeface="Courier New" pitchFamily="1" charset="0"/>
              </a:endParaRPr>
            </a:p>
            <a:p>
              <a:r>
                <a:rPr lang="en-US" sz="1600" noProof="1">
                  <a:solidFill>
                    <a:srgbClr val="000000"/>
                  </a:solidFill>
                  <a:latin typeface="Courier New" pitchFamily="1" charset="0"/>
                </a:rPr>
                <a:t>std::ostream &amp; operator&lt;&lt;(std::ostream &amp; os, Rational rat);</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#endif</a:t>
              </a:r>
            </a:p>
          </p:txBody>
        </p:sp>
      </p:grpSp>
      <p:sp>
        <p:nvSpPr>
          <p:cNvPr id="61445"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4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47" name="Rectangle 9"/>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err="1">
                <a:solidFill>
                  <a:srgbClr val="FF0000"/>
                </a:solidFill>
                <a:latin typeface="Courier New" pitchFamily="1" charset="0"/>
                <a:ea typeface="ＭＳ Ｐゴシック" pitchFamily="1" charset="-128"/>
                <a:cs typeface="ＭＳ Ｐゴシック" pitchFamily="1" charset="-128"/>
              </a:rPr>
              <a:t>rational.h</a:t>
            </a:r>
            <a:r>
              <a:rPr lang="en-US" sz="4000" dirty="0">
                <a:solidFill>
                  <a:srgbClr val="FF0000"/>
                </a:solidFill>
                <a:ea typeface="ＭＳ Ｐゴシック" pitchFamily="1" charset="-128"/>
                <a:cs typeface="ＭＳ Ｐゴシック" pitchFamily="1" charset="-128"/>
              </a:rPr>
              <a:t> Interface</a:t>
            </a:r>
            <a:endParaRPr lang="en-US" dirty="0">
              <a:solidFill>
                <a:srgbClr val="FF0000"/>
              </a:solidFill>
              <a:ea typeface="ＭＳ Ｐゴシック" pitchFamily="1" charset="-128"/>
              <a:cs typeface="ＭＳ Ｐゴシック" pitchFamily="1" charset="-128"/>
            </a:endParaRPr>
          </a:p>
        </p:txBody>
      </p:sp>
      <p:sp>
        <p:nvSpPr>
          <p:cNvPr id="6144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61451" name="Text Box 16"/>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4 of 4</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4995"/>
                                        </p:tgtEl>
                                        <p:attrNameLst>
                                          <p:attrName>ppt_x</p:attrName>
                                        </p:attrNameLst>
                                      </p:cBhvr>
                                      <p:tavLst>
                                        <p:tav tm="0">
                                          <p:val>
                                            <p:strVal val="ppt_x"/>
                                          </p:val>
                                        </p:tav>
                                        <p:tav tm="100000">
                                          <p:val>
                                            <p:strVal val="ppt_x"/>
                                          </p:val>
                                        </p:tav>
                                      </p:tavLst>
                                    </p:anim>
                                    <p:anim calcmode="lin" valueType="num">
                                      <p:cBhvr additive="base">
                                        <p:cTn id="7" dur="1000"/>
                                        <p:tgtEl>
                                          <p:spTgt spid="724995"/>
                                        </p:tgtEl>
                                        <p:attrNameLst>
                                          <p:attrName>ppt_y</p:attrName>
                                        </p:attrNameLst>
                                      </p:cBhvr>
                                      <p:tavLst>
                                        <p:tav tm="0">
                                          <p:val>
                                            <p:strVal val="ppt_y"/>
                                          </p:val>
                                        </p:tav>
                                        <p:tav tm="100000">
                                          <p:val>
                                            <p:strVal val="0-ppt_h/2"/>
                                          </p:val>
                                        </p:tav>
                                      </p:tavLst>
                                    </p:anim>
                                    <p:set>
                                      <p:cBhvr>
                                        <p:cTn id="8" dur="1" fill="hold">
                                          <p:stCondLst>
                                            <p:cond delay="999"/>
                                          </p:stCondLst>
                                        </p:cTn>
                                        <p:tgtEl>
                                          <p:spTgt spid="72499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499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5299" name="Text Box 3"/>
          <p:cNvSpPr txBox="1">
            <a:spLocks noChangeArrowheads="1"/>
          </p:cNvSpPr>
          <p:nvPr/>
        </p:nvSpPr>
        <p:spPr bwMode="auto">
          <a:xfrm>
            <a:off x="398463" y="1295400"/>
            <a:ext cx="8351837" cy="4278094"/>
          </a:xfrm>
          <a:prstGeom prst="rect">
            <a:avLst/>
          </a:prstGeom>
          <a:noFill/>
          <a:ln w="9525">
            <a:noFill/>
            <a:miter lim="800000"/>
            <a:headEnd/>
            <a:tailEnd/>
          </a:ln>
        </p:spPr>
        <p:txBody>
          <a:bodyPr>
            <a:prstTxWarp prst="textNoShape">
              <a:avLst/>
            </a:prstTxWarp>
            <a:spAutoFit/>
          </a:bodyPr>
          <a:lstStyle/>
          <a:p>
            <a:r>
              <a:rPr lang="en-US" sz="1600" noProof="1">
                <a:solidFill>
                  <a:srgbClr val="0404FF"/>
                </a:solidFill>
                <a:latin typeface="Courier New" pitchFamily="1" charset="0"/>
              </a:rPr>
              <a:t>/*</a:t>
            </a:r>
          </a:p>
          <a:p>
            <a:r>
              <a:rPr lang="en-US" sz="1600" noProof="1">
                <a:solidFill>
                  <a:srgbClr val="0404FF"/>
                </a:solidFill>
                <a:latin typeface="Courier New" pitchFamily="1" charset="0"/>
              </a:rPr>
              <a:t> * File: rational.cpp</a:t>
            </a:r>
          </a:p>
          <a:p>
            <a:r>
              <a:rPr lang="en-US" sz="1600" noProof="1">
                <a:solidFill>
                  <a:srgbClr val="0404FF"/>
                </a:solidFill>
                <a:latin typeface="Courier New" pitchFamily="1" charset="0"/>
              </a:rPr>
              <a:t> * ------------------</a:t>
            </a:r>
          </a:p>
          <a:p>
            <a:r>
              <a:rPr lang="en-US" sz="1600" noProof="1">
                <a:solidFill>
                  <a:srgbClr val="0404FF"/>
                </a:solidFill>
                <a:latin typeface="Courier New" pitchFamily="1" charset="0"/>
              </a:rPr>
              <a:t> * This file implements the Rational class.</a:t>
            </a:r>
          </a:p>
          <a:p>
            <a:r>
              <a:rPr lang="en-US" sz="1600" noProof="1">
                <a:solidFill>
                  <a:srgbClr val="0404FF"/>
                </a:solidFill>
                <a:latin typeface="Courier New" pitchFamily="1" charset="0"/>
              </a:rPr>
              <a:t>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#include &lt;string&gt;</a:t>
            </a:r>
          </a:p>
          <a:p>
            <a:r>
              <a:rPr lang="en-US" sz="1600" noProof="1">
                <a:solidFill>
                  <a:srgbClr val="000000"/>
                </a:solidFill>
                <a:latin typeface="Courier New" pitchFamily="1" charset="0"/>
              </a:rPr>
              <a:t>#include &lt;cstdlib&gt;</a:t>
            </a:r>
          </a:p>
          <a:p>
            <a:r>
              <a:rPr lang="en-US" sz="1600" noProof="1">
                <a:solidFill>
                  <a:srgbClr val="000000"/>
                </a:solidFill>
                <a:latin typeface="Courier New" pitchFamily="1" charset="0"/>
              </a:rPr>
              <a:t>#include "rational.h"</a:t>
            </a:r>
          </a:p>
          <a:p>
            <a:r>
              <a:rPr lang="en-US" sz="1600" noProof="1">
                <a:solidFill>
                  <a:srgbClr val="000000"/>
                </a:solidFill>
                <a:latin typeface="Courier New" pitchFamily="1" charset="0"/>
              </a:rPr>
              <a:t>#include "strlib.h"</a:t>
            </a:r>
          </a:p>
          <a:p>
            <a:r>
              <a:rPr lang="en-US" sz="1600" noProof="1">
                <a:solidFill>
                  <a:srgbClr val="000000"/>
                </a:solidFill>
                <a:latin typeface="Courier New" pitchFamily="1" charset="0"/>
              </a:rPr>
              <a:t>using namespace std;</a:t>
            </a:r>
          </a:p>
          <a:p>
            <a:endParaRPr lang="en-US" sz="1600" noProof="1">
              <a:solidFill>
                <a:srgbClr val="0404FF"/>
              </a:solidFill>
              <a:latin typeface="Courier New" pitchFamily="1" charset="0"/>
            </a:endParaRPr>
          </a:p>
          <a:p>
            <a:r>
              <a:rPr lang="en-US" sz="1600" noProof="1">
                <a:solidFill>
                  <a:srgbClr val="0404FF"/>
                </a:solidFill>
                <a:latin typeface="Courier New" pitchFamily="1" charset="0"/>
              </a:rPr>
              <a:t>/* Function prototypes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int gcd(int x, int y);</a:t>
            </a:r>
          </a:p>
          <a:p>
            <a:endParaRPr lang="en-US" sz="1600" noProof="1">
              <a:solidFill>
                <a:srgbClr val="000000"/>
              </a:solidFill>
              <a:latin typeface="Courier New" pitchFamily="1" charset="0"/>
            </a:endParaRPr>
          </a:p>
          <a:p>
            <a:r>
              <a:rPr lang="en-US" sz="1600" noProof="1">
                <a:solidFill>
                  <a:srgbClr val="0404FF"/>
                </a:solidFill>
                <a:latin typeface="Courier New" pitchFamily="1" charset="0"/>
              </a:rPr>
              <a:t>/* Constructors */</a:t>
            </a:r>
            <a:endParaRPr lang="en-US" sz="1600" noProof="1">
              <a:solidFill>
                <a:srgbClr val="000000"/>
              </a:solidFill>
              <a:latin typeface="Courier New" pitchFamily="1" charset="0"/>
            </a:endParaRPr>
          </a:p>
        </p:txBody>
      </p:sp>
      <p:sp>
        <p:nvSpPr>
          <p:cNvPr id="55300" name="Rectangle 4"/>
          <p:cNvSpPr>
            <a:spLocks noChangeArrowheads="1"/>
          </p:cNvSpPr>
          <p:nvPr/>
        </p:nvSpPr>
        <p:spPr bwMode="auto">
          <a:xfrm>
            <a:off x="0" y="0"/>
            <a:ext cx="9131300" cy="1087438"/>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530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5302" name="Rectangle 6"/>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err="1">
                <a:solidFill>
                  <a:srgbClr val="FF0000"/>
                </a:solidFill>
                <a:latin typeface="Courier New" pitchFamily="1" charset="0"/>
                <a:ea typeface="ＭＳ Ｐゴシック" pitchFamily="1" charset="-128"/>
                <a:cs typeface="ＭＳ Ｐゴシック" pitchFamily="1" charset="-128"/>
              </a:rPr>
              <a:t>rational.cpp</a:t>
            </a:r>
            <a:r>
              <a:rPr lang="en-US" sz="4000" dirty="0">
                <a:solidFill>
                  <a:srgbClr val="FF0000"/>
                </a:solidFill>
                <a:ea typeface="ＭＳ Ｐゴシック" pitchFamily="1" charset="-128"/>
                <a:cs typeface="ＭＳ Ｐゴシック" pitchFamily="1" charset="-128"/>
              </a:rPr>
              <a:t> Implementation</a:t>
            </a:r>
            <a:endParaRPr lang="en-US" dirty="0">
              <a:solidFill>
                <a:srgbClr val="FF0000"/>
              </a:solidFill>
              <a:ea typeface="ＭＳ Ｐゴシック" pitchFamily="1" charset="-128"/>
              <a:cs typeface="ＭＳ Ｐゴシック" pitchFamily="1" charset="-128"/>
            </a:endParaRPr>
          </a:p>
        </p:txBody>
      </p:sp>
      <p:sp>
        <p:nvSpPr>
          <p:cNvPr id="5530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5306" name="Text Box 13"/>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1 of 4</a:t>
            </a:r>
          </a:p>
        </p:txBody>
      </p:sp>
    </p:spTree>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0899" name="Text Box 3"/>
          <p:cNvSpPr txBox="1">
            <a:spLocks noChangeArrowheads="1"/>
          </p:cNvSpPr>
          <p:nvPr/>
        </p:nvSpPr>
        <p:spPr bwMode="auto">
          <a:xfrm>
            <a:off x="398463" y="1295400"/>
            <a:ext cx="8351837" cy="4278094"/>
          </a:xfrm>
          <a:prstGeom prst="rect">
            <a:avLst/>
          </a:prstGeom>
          <a:noFill/>
          <a:ln w="9525">
            <a:noFill/>
            <a:miter lim="800000"/>
            <a:headEnd/>
            <a:tailEnd/>
          </a:ln>
        </p:spPr>
        <p:txBody>
          <a:bodyPr>
            <a:prstTxWarp prst="textNoShape">
              <a:avLst/>
            </a:prstTxWarp>
            <a:spAutoFit/>
          </a:bodyPr>
          <a:lstStyle/>
          <a:p>
            <a:r>
              <a:rPr lang="en-US" sz="1600" noProof="1">
                <a:solidFill>
                  <a:srgbClr val="0404FF"/>
                </a:solidFill>
                <a:latin typeface="Courier New" pitchFamily="1" charset="0"/>
              </a:rPr>
              <a:t>/*</a:t>
            </a:r>
          </a:p>
          <a:p>
            <a:r>
              <a:rPr lang="en-US" sz="1600" noProof="1">
                <a:solidFill>
                  <a:srgbClr val="0404FF"/>
                </a:solidFill>
                <a:latin typeface="Courier New" pitchFamily="1" charset="0"/>
              </a:rPr>
              <a:t> * File: rational.cpp</a:t>
            </a:r>
          </a:p>
          <a:p>
            <a:r>
              <a:rPr lang="en-US" sz="1600" noProof="1">
                <a:solidFill>
                  <a:srgbClr val="0404FF"/>
                </a:solidFill>
                <a:latin typeface="Courier New" pitchFamily="1" charset="0"/>
              </a:rPr>
              <a:t> * ------------------</a:t>
            </a:r>
          </a:p>
          <a:p>
            <a:r>
              <a:rPr lang="en-US" sz="1600" noProof="1">
                <a:solidFill>
                  <a:srgbClr val="0404FF"/>
                </a:solidFill>
                <a:latin typeface="Courier New" pitchFamily="1" charset="0"/>
              </a:rPr>
              <a:t> * This file implements the Rational class.</a:t>
            </a:r>
          </a:p>
          <a:p>
            <a:r>
              <a:rPr lang="en-US" sz="1600" noProof="1">
                <a:solidFill>
                  <a:srgbClr val="0404FF"/>
                </a:solidFill>
                <a:latin typeface="Courier New" pitchFamily="1" charset="0"/>
              </a:rPr>
              <a:t>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#include &lt;string&gt;</a:t>
            </a:r>
          </a:p>
          <a:p>
            <a:r>
              <a:rPr lang="en-US" sz="1600" noProof="1">
                <a:solidFill>
                  <a:srgbClr val="000000"/>
                </a:solidFill>
                <a:latin typeface="Courier New" pitchFamily="1" charset="0"/>
              </a:rPr>
              <a:t>#include &lt;cstdlib&gt;</a:t>
            </a:r>
          </a:p>
          <a:p>
            <a:r>
              <a:rPr lang="en-US" sz="1600" noProof="1">
                <a:solidFill>
                  <a:srgbClr val="000000"/>
                </a:solidFill>
                <a:latin typeface="Courier New" pitchFamily="1" charset="0"/>
              </a:rPr>
              <a:t>#include "rational.h"</a:t>
            </a:r>
          </a:p>
          <a:p>
            <a:r>
              <a:rPr lang="en-US" sz="1600" noProof="1">
                <a:solidFill>
                  <a:srgbClr val="000000"/>
                </a:solidFill>
                <a:latin typeface="Courier New" pitchFamily="1" charset="0"/>
              </a:rPr>
              <a:t>#include "strlib.h"</a:t>
            </a:r>
          </a:p>
          <a:p>
            <a:r>
              <a:rPr lang="en-US" sz="1600" noProof="1">
                <a:solidFill>
                  <a:srgbClr val="000000"/>
                </a:solidFill>
                <a:latin typeface="Courier New" pitchFamily="1" charset="0"/>
              </a:rPr>
              <a:t>using namespace std;</a:t>
            </a:r>
          </a:p>
          <a:p>
            <a:endParaRPr lang="en-US" sz="1600" noProof="1">
              <a:solidFill>
                <a:srgbClr val="0404FF"/>
              </a:solidFill>
              <a:latin typeface="Courier New" pitchFamily="1" charset="0"/>
            </a:endParaRPr>
          </a:p>
          <a:p>
            <a:r>
              <a:rPr lang="en-US" sz="1600" noProof="1">
                <a:solidFill>
                  <a:srgbClr val="0404FF"/>
                </a:solidFill>
                <a:latin typeface="Courier New" pitchFamily="1" charset="0"/>
              </a:rPr>
              <a:t>/* Function prototypes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int gcd(int x, int y);</a:t>
            </a:r>
          </a:p>
          <a:p>
            <a:endParaRPr lang="en-US" sz="1600" noProof="1">
              <a:solidFill>
                <a:srgbClr val="000000"/>
              </a:solidFill>
              <a:latin typeface="Courier New" pitchFamily="1" charset="0"/>
            </a:endParaRPr>
          </a:p>
          <a:p>
            <a:r>
              <a:rPr lang="en-US" sz="1600" noProof="1">
                <a:solidFill>
                  <a:srgbClr val="0404FF"/>
                </a:solidFill>
                <a:latin typeface="Courier New" pitchFamily="1" charset="0"/>
              </a:rPr>
              <a:t>/* Constructors */</a:t>
            </a:r>
            <a:endParaRPr lang="en-US" sz="1600" noProof="1">
              <a:solidFill>
                <a:srgbClr val="000000"/>
              </a:solidFill>
              <a:latin typeface="Courier New" pitchFamily="1" charset="0"/>
            </a:endParaRPr>
          </a:p>
        </p:txBody>
      </p:sp>
      <p:grpSp>
        <p:nvGrpSpPr>
          <p:cNvPr id="2" name="Group 4"/>
          <p:cNvGrpSpPr>
            <a:grpSpLocks/>
          </p:cNvGrpSpPr>
          <p:nvPr/>
        </p:nvGrpSpPr>
        <p:grpSpPr bwMode="auto">
          <a:xfrm>
            <a:off x="381000" y="1143000"/>
            <a:ext cx="8382000" cy="5583239"/>
            <a:chOff x="240" y="720"/>
            <a:chExt cx="5280" cy="3517"/>
          </a:xfrm>
        </p:grpSpPr>
        <p:sp>
          <p:nvSpPr>
            <p:cNvPr id="57363"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64" name="Text Box 6"/>
            <p:cNvSpPr txBox="1">
              <a:spLocks noChangeArrowheads="1"/>
            </p:cNvSpPr>
            <p:nvPr/>
          </p:nvSpPr>
          <p:spPr bwMode="auto">
            <a:xfrm>
              <a:off x="251" y="752"/>
              <a:ext cx="5261" cy="3485"/>
            </a:xfrm>
            <a:prstGeom prst="rect">
              <a:avLst/>
            </a:prstGeom>
            <a:noFill/>
            <a:ln w="9525">
              <a:noFill/>
              <a:miter lim="800000"/>
              <a:headEnd/>
              <a:tailEnd/>
            </a:ln>
          </p:spPr>
          <p:txBody>
            <a:bodyPr>
              <a:prstTxWarp prst="textNoShape">
                <a:avLst/>
              </a:prstTxWarp>
              <a:spAutoFit/>
            </a:bodyPr>
            <a:lstStyle/>
            <a:p>
              <a:r>
                <a:rPr lang="en-US" sz="1600" noProof="1">
                  <a:solidFill>
                    <a:srgbClr val="000000"/>
                  </a:solidFill>
                  <a:latin typeface="Courier New" pitchFamily="1" charset="0"/>
                </a:rPr>
                <a:t>Rational::Rational() {</a:t>
              </a:r>
            </a:p>
            <a:p>
              <a:r>
                <a:rPr lang="en-US" sz="1600" noProof="1">
                  <a:solidFill>
                    <a:srgbClr val="000000"/>
                  </a:solidFill>
                  <a:latin typeface="Courier New" pitchFamily="1" charset="0"/>
                </a:rPr>
                <a:t>   num = 0;</a:t>
              </a:r>
            </a:p>
            <a:p>
              <a:r>
                <a:rPr lang="en-US" sz="1600" noProof="1">
                  <a:solidFill>
                    <a:srgbClr val="000000"/>
                  </a:solidFill>
                  <a:latin typeface="Courier New" pitchFamily="1" charset="0"/>
                </a:rPr>
                <a:t>   den = 1;</a:t>
              </a:r>
            </a:p>
            <a:p>
              <a:r>
                <a:rPr lang="en-US" sz="1600" noProof="1">
                  <a:solidFill>
                    <a:srgbClr val="000000"/>
                  </a:solidFill>
                  <a:latin typeface="Courier New" pitchFamily="1" charset="0"/>
                </a:rPr>
                <a:t>}</a:t>
              </a:r>
            </a:p>
            <a:p>
              <a:endParaRPr lang="en-US" sz="1100" noProof="1">
                <a:solidFill>
                  <a:srgbClr val="000000"/>
                </a:solidFill>
                <a:latin typeface="Courier New" pitchFamily="1" charset="0"/>
              </a:endParaRPr>
            </a:p>
            <a:p>
              <a:r>
                <a:rPr lang="en-US" sz="1600" noProof="1">
                  <a:solidFill>
                    <a:srgbClr val="000000"/>
                  </a:solidFill>
                  <a:latin typeface="Courier New" pitchFamily="1" charset="0"/>
                </a:rPr>
                <a:t>Rational::Rational(int n) {</a:t>
              </a:r>
            </a:p>
            <a:p>
              <a:r>
                <a:rPr lang="en-US" sz="1600" noProof="1">
                  <a:solidFill>
                    <a:srgbClr val="000000"/>
                  </a:solidFill>
                  <a:latin typeface="Courier New" pitchFamily="1" charset="0"/>
                </a:rPr>
                <a:t>   num = n;</a:t>
              </a:r>
            </a:p>
            <a:p>
              <a:r>
                <a:rPr lang="en-US" sz="1600" noProof="1">
                  <a:solidFill>
                    <a:srgbClr val="000000"/>
                  </a:solidFill>
                  <a:latin typeface="Courier New" pitchFamily="1" charset="0"/>
                </a:rPr>
                <a:t>   den = 1;</a:t>
              </a:r>
            </a:p>
            <a:p>
              <a:r>
                <a:rPr lang="en-US" sz="1600" noProof="1">
                  <a:solidFill>
                    <a:srgbClr val="000000"/>
                  </a:solidFill>
                  <a:latin typeface="Courier New" pitchFamily="1" charset="0"/>
                </a:rPr>
                <a:t>}</a:t>
              </a:r>
            </a:p>
            <a:p>
              <a:endParaRPr lang="en-US" sz="1200" noProof="1">
                <a:solidFill>
                  <a:srgbClr val="000000"/>
                </a:solidFill>
                <a:latin typeface="Courier New" pitchFamily="1" charset="0"/>
              </a:endParaRPr>
            </a:p>
            <a:p>
              <a:r>
                <a:rPr lang="en-US" sz="1600" noProof="1">
                  <a:solidFill>
                    <a:srgbClr val="000000"/>
                  </a:solidFill>
                  <a:latin typeface="Courier New" pitchFamily="1" charset="0"/>
                </a:rPr>
                <a:t>Rational::Rational(int x, int y) {</a:t>
              </a:r>
            </a:p>
            <a:p>
              <a:r>
                <a:rPr lang="en-US" sz="1600" noProof="1">
                  <a:solidFill>
                    <a:srgbClr val="000000"/>
                  </a:solidFill>
                  <a:latin typeface="Courier New" pitchFamily="1" charset="0"/>
                </a:rPr>
                <a:t>   if (x == 0) {</a:t>
              </a:r>
            </a:p>
            <a:p>
              <a:r>
                <a:rPr lang="en-US" sz="1600" noProof="1">
                  <a:solidFill>
                    <a:srgbClr val="000000"/>
                  </a:solidFill>
                  <a:latin typeface="Courier New" pitchFamily="1" charset="0"/>
                </a:rPr>
                <a:t>      num = 0;</a:t>
              </a:r>
            </a:p>
            <a:p>
              <a:r>
                <a:rPr lang="en-US" sz="1600" noProof="1">
                  <a:solidFill>
                    <a:srgbClr val="000000"/>
                  </a:solidFill>
                  <a:latin typeface="Courier New" pitchFamily="1" charset="0"/>
                </a:rPr>
                <a:t>      den = 1;</a:t>
              </a:r>
            </a:p>
            <a:p>
              <a:r>
                <a:rPr lang="en-US" sz="1600" noProof="1">
                  <a:solidFill>
                    <a:srgbClr val="000000"/>
                  </a:solidFill>
                  <a:latin typeface="Courier New" pitchFamily="1" charset="0"/>
                </a:rPr>
                <a:t>   } else {</a:t>
              </a:r>
            </a:p>
            <a:p>
              <a:r>
                <a:rPr lang="en-US" sz="1600" noProof="1">
                  <a:solidFill>
                    <a:srgbClr val="000000"/>
                  </a:solidFill>
                  <a:latin typeface="Courier New" pitchFamily="1" charset="0"/>
                </a:rPr>
                <a:t>      int g = gcd(abs(x), abs(y));</a:t>
              </a:r>
            </a:p>
            <a:p>
              <a:r>
                <a:rPr lang="en-US" sz="1600" noProof="1">
                  <a:solidFill>
                    <a:srgbClr val="000000"/>
                  </a:solidFill>
                  <a:latin typeface="Courier New" pitchFamily="1" charset="0"/>
                </a:rPr>
                <a:t>      num = x / g;</a:t>
              </a:r>
            </a:p>
            <a:p>
              <a:r>
                <a:rPr lang="en-US" sz="1600" noProof="1">
                  <a:solidFill>
                    <a:srgbClr val="000000"/>
                  </a:solidFill>
                  <a:latin typeface="Courier New" pitchFamily="1" charset="0"/>
                </a:rPr>
                <a:t>      den = abs(y) / g;</a:t>
              </a:r>
            </a:p>
            <a:p>
              <a:r>
                <a:rPr lang="en-US" sz="1600" noProof="1">
                  <a:solidFill>
                    <a:srgbClr val="000000"/>
                  </a:solidFill>
                  <a:latin typeface="Courier New" pitchFamily="1" charset="0"/>
                </a:rPr>
                <a:t>      if (y &lt; 0) num = -num;</a:t>
              </a:r>
            </a:p>
            <a:p>
              <a:r>
                <a:rPr lang="en-US" sz="1600" noProof="1">
                  <a:solidFill>
                    <a:srgbClr val="000000"/>
                  </a:solidFill>
                  <a:latin typeface="Courier New" pitchFamily="1" charset="0"/>
                </a:rPr>
                <a:t>   }</a:t>
              </a:r>
            </a:p>
            <a:p>
              <a:r>
                <a:rPr lang="en-US" sz="1600" noProof="1">
                  <a:solidFill>
                    <a:srgbClr val="000000"/>
                  </a:solidFill>
                  <a:latin typeface="Courier New" pitchFamily="1" charset="0"/>
                </a:rPr>
                <a:t>}</a:t>
              </a:r>
            </a:p>
            <a:p>
              <a:endParaRPr lang="en-US" sz="1600" noProof="1">
                <a:solidFill>
                  <a:srgbClr val="000000"/>
                </a:solidFill>
                <a:latin typeface="Courier New" pitchFamily="1" charset="0"/>
              </a:endParaRPr>
            </a:p>
          </p:txBody>
        </p:sp>
      </p:grpSp>
      <p:sp>
        <p:nvSpPr>
          <p:cNvPr id="57349"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50"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7351" name="Rectangle 9"/>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err="1">
                <a:solidFill>
                  <a:srgbClr val="FF0000"/>
                </a:solidFill>
                <a:latin typeface="Courier New" pitchFamily="1" charset="0"/>
                <a:ea typeface="ＭＳ Ｐゴシック" pitchFamily="1" charset="-128"/>
                <a:cs typeface="ＭＳ Ｐゴシック" pitchFamily="1" charset="-128"/>
              </a:rPr>
              <a:t>rational.cpp</a:t>
            </a:r>
            <a:r>
              <a:rPr lang="en-US" sz="4000" dirty="0">
                <a:solidFill>
                  <a:srgbClr val="FF0000"/>
                </a:solidFill>
                <a:ea typeface="ＭＳ Ｐゴシック" pitchFamily="1" charset="-128"/>
                <a:cs typeface="ＭＳ Ｐゴシック" pitchFamily="1" charset="-128"/>
              </a:rPr>
              <a:t> Implementation</a:t>
            </a:r>
            <a:endParaRPr lang="en-US" dirty="0">
              <a:solidFill>
                <a:srgbClr val="FF0000"/>
              </a:solidFill>
              <a:ea typeface="ＭＳ Ｐゴシック" pitchFamily="1" charset="-128"/>
              <a:cs typeface="ＭＳ Ｐゴシック" pitchFamily="1" charset="-128"/>
            </a:endParaRPr>
          </a:p>
        </p:txBody>
      </p:sp>
      <p:sp>
        <p:nvSpPr>
          <p:cNvPr id="57352"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7356" name="Text Box 20"/>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2 of 4</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0899"/>
                                        </p:tgtEl>
                                        <p:attrNameLst>
                                          <p:attrName>ppt_x</p:attrName>
                                        </p:attrNameLst>
                                      </p:cBhvr>
                                      <p:tavLst>
                                        <p:tav tm="0">
                                          <p:val>
                                            <p:strVal val="ppt_x"/>
                                          </p:val>
                                        </p:tav>
                                        <p:tav tm="100000">
                                          <p:val>
                                            <p:strVal val="ppt_x"/>
                                          </p:val>
                                        </p:tav>
                                      </p:tavLst>
                                    </p:anim>
                                    <p:anim calcmode="lin" valueType="num">
                                      <p:cBhvr additive="base">
                                        <p:cTn id="7" dur="1000"/>
                                        <p:tgtEl>
                                          <p:spTgt spid="720899"/>
                                        </p:tgtEl>
                                        <p:attrNameLst>
                                          <p:attrName>ppt_y</p:attrName>
                                        </p:attrNameLst>
                                      </p:cBhvr>
                                      <p:tavLst>
                                        <p:tav tm="0">
                                          <p:val>
                                            <p:strVal val="ppt_y"/>
                                          </p:val>
                                        </p:tav>
                                        <p:tav tm="100000">
                                          <p:val>
                                            <p:strVal val="0-ppt_h/2"/>
                                          </p:val>
                                        </p:tav>
                                      </p:tavLst>
                                    </p:anim>
                                    <p:set>
                                      <p:cBhvr>
                                        <p:cTn id="8" dur="1" fill="hold">
                                          <p:stCondLst>
                                            <p:cond delay="999"/>
                                          </p:stCondLst>
                                        </p:cTn>
                                        <p:tgtEl>
                                          <p:spTgt spid="72089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089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2947" name="Text Box 3"/>
          <p:cNvSpPr txBox="1">
            <a:spLocks noChangeArrowheads="1"/>
          </p:cNvSpPr>
          <p:nvPr/>
        </p:nvSpPr>
        <p:spPr bwMode="auto">
          <a:xfrm>
            <a:off x="398463" y="1193800"/>
            <a:ext cx="8351837" cy="5370702"/>
          </a:xfrm>
          <a:prstGeom prst="rect">
            <a:avLst/>
          </a:prstGeom>
          <a:noFill/>
          <a:ln w="9525">
            <a:noFill/>
            <a:miter lim="800000"/>
            <a:headEnd/>
            <a:tailEnd/>
          </a:ln>
        </p:spPr>
        <p:txBody>
          <a:bodyPr>
            <a:prstTxWarp prst="textNoShape">
              <a:avLst/>
            </a:prstTxWarp>
            <a:spAutoFit/>
          </a:bodyPr>
          <a:lstStyle/>
          <a:p>
            <a:r>
              <a:rPr lang="en-US" sz="1600" noProof="1">
                <a:solidFill>
                  <a:srgbClr val="000000"/>
                </a:solidFill>
                <a:latin typeface="Courier New" pitchFamily="1" charset="0"/>
              </a:rPr>
              <a:t>Rational::Rational() {</a:t>
            </a:r>
          </a:p>
          <a:p>
            <a:r>
              <a:rPr lang="en-US" sz="1600" noProof="1">
                <a:solidFill>
                  <a:srgbClr val="000000"/>
                </a:solidFill>
                <a:latin typeface="Courier New" pitchFamily="1" charset="0"/>
              </a:rPr>
              <a:t>   num = 0;</a:t>
            </a:r>
          </a:p>
          <a:p>
            <a:r>
              <a:rPr lang="en-US" sz="1600" noProof="1">
                <a:solidFill>
                  <a:srgbClr val="000000"/>
                </a:solidFill>
                <a:latin typeface="Courier New" pitchFamily="1" charset="0"/>
              </a:rPr>
              <a:t>   den = 1;</a:t>
            </a:r>
          </a:p>
          <a:p>
            <a:r>
              <a:rPr lang="en-US" sz="1600" noProof="1">
                <a:solidFill>
                  <a:srgbClr val="000000"/>
                </a:solidFill>
                <a:latin typeface="Courier New" pitchFamily="1" charset="0"/>
              </a:rPr>
              <a:t>}</a:t>
            </a:r>
          </a:p>
          <a:p>
            <a:endParaRPr lang="en-US" sz="1100" noProof="1">
              <a:solidFill>
                <a:srgbClr val="000000"/>
              </a:solidFill>
              <a:latin typeface="Courier New" pitchFamily="1" charset="0"/>
            </a:endParaRPr>
          </a:p>
          <a:p>
            <a:r>
              <a:rPr lang="en-US" sz="1600" noProof="1">
                <a:solidFill>
                  <a:srgbClr val="000000"/>
                </a:solidFill>
                <a:latin typeface="Courier New" pitchFamily="1" charset="0"/>
              </a:rPr>
              <a:t>Rational::Rational(int n) {</a:t>
            </a:r>
          </a:p>
          <a:p>
            <a:r>
              <a:rPr lang="en-US" sz="1600" noProof="1">
                <a:solidFill>
                  <a:srgbClr val="000000"/>
                </a:solidFill>
                <a:latin typeface="Courier New" pitchFamily="1" charset="0"/>
              </a:rPr>
              <a:t>   num = n;</a:t>
            </a:r>
          </a:p>
          <a:p>
            <a:r>
              <a:rPr lang="en-US" sz="1600" noProof="1">
                <a:solidFill>
                  <a:srgbClr val="000000"/>
                </a:solidFill>
                <a:latin typeface="Courier New" pitchFamily="1" charset="0"/>
              </a:rPr>
              <a:t>   den = 1;</a:t>
            </a:r>
          </a:p>
          <a:p>
            <a:r>
              <a:rPr lang="en-US" sz="1600" noProof="1">
                <a:solidFill>
                  <a:srgbClr val="000000"/>
                </a:solidFill>
                <a:latin typeface="Courier New" pitchFamily="1" charset="0"/>
              </a:rPr>
              <a:t>}</a:t>
            </a:r>
          </a:p>
          <a:p>
            <a:endParaRPr lang="en-US" sz="1200" noProof="1">
              <a:solidFill>
                <a:srgbClr val="000000"/>
              </a:solidFill>
              <a:latin typeface="Courier New" pitchFamily="1" charset="0"/>
            </a:endParaRPr>
          </a:p>
          <a:p>
            <a:r>
              <a:rPr lang="en-US" sz="1600" noProof="1">
                <a:solidFill>
                  <a:srgbClr val="000000"/>
                </a:solidFill>
                <a:latin typeface="Courier New" pitchFamily="1" charset="0"/>
              </a:rPr>
              <a:t>Rational::Rational(int x, int y) {</a:t>
            </a:r>
          </a:p>
          <a:p>
            <a:r>
              <a:rPr lang="en-US" sz="1600" noProof="1">
                <a:solidFill>
                  <a:srgbClr val="000000"/>
                </a:solidFill>
                <a:latin typeface="Courier New" pitchFamily="1" charset="0"/>
              </a:rPr>
              <a:t>   if (x == 0) {</a:t>
            </a:r>
          </a:p>
          <a:p>
            <a:r>
              <a:rPr lang="en-US" sz="1600" noProof="1">
                <a:solidFill>
                  <a:srgbClr val="000000"/>
                </a:solidFill>
                <a:latin typeface="Courier New" pitchFamily="1" charset="0"/>
              </a:rPr>
              <a:t>      num = 0;</a:t>
            </a:r>
          </a:p>
          <a:p>
            <a:r>
              <a:rPr lang="en-US" sz="1600" noProof="1">
                <a:solidFill>
                  <a:srgbClr val="000000"/>
                </a:solidFill>
                <a:latin typeface="Courier New" pitchFamily="1" charset="0"/>
              </a:rPr>
              <a:t>      den = 1;</a:t>
            </a:r>
          </a:p>
          <a:p>
            <a:r>
              <a:rPr lang="en-US" sz="1600" noProof="1">
                <a:solidFill>
                  <a:srgbClr val="000000"/>
                </a:solidFill>
                <a:latin typeface="Courier New" pitchFamily="1" charset="0"/>
              </a:rPr>
              <a:t>   } else {</a:t>
            </a:r>
          </a:p>
          <a:p>
            <a:r>
              <a:rPr lang="en-US" sz="1600" noProof="1">
                <a:solidFill>
                  <a:srgbClr val="000000"/>
                </a:solidFill>
                <a:latin typeface="Courier New" pitchFamily="1" charset="0"/>
              </a:rPr>
              <a:t>      int g = gcd(abs(x), abs(y));</a:t>
            </a:r>
          </a:p>
          <a:p>
            <a:r>
              <a:rPr lang="en-US" sz="1600" noProof="1">
                <a:solidFill>
                  <a:srgbClr val="000000"/>
                </a:solidFill>
                <a:latin typeface="Courier New" pitchFamily="1" charset="0"/>
              </a:rPr>
              <a:t>      num = x / g;</a:t>
            </a:r>
          </a:p>
          <a:p>
            <a:r>
              <a:rPr lang="en-US" sz="1600" noProof="1">
                <a:solidFill>
                  <a:srgbClr val="000000"/>
                </a:solidFill>
                <a:latin typeface="Courier New" pitchFamily="1" charset="0"/>
              </a:rPr>
              <a:t>      den = abs(y) / g;</a:t>
            </a:r>
          </a:p>
          <a:p>
            <a:r>
              <a:rPr lang="en-US" sz="1600" noProof="1">
                <a:solidFill>
                  <a:srgbClr val="000000"/>
                </a:solidFill>
                <a:latin typeface="Courier New" pitchFamily="1" charset="0"/>
              </a:rPr>
              <a:t>      if (y &lt; 0) num = -num;</a:t>
            </a:r>
          </a:p>
          <a:p>
            <a:r>
              <a:rPr lang="en-US" sz="1600" noProof="1">
                <a:solidFill>
                  <a:srgbClr val="000000"/>
                </a:solidFill>
                <a:latin typeface="Courier New" pitchFamily="1" charset="0"/>
              </a:rPr>
              <a:t>   }</a:t>
            </a:r>
          </a:p>
          <a:p>
            <a:r>
              <a:rPr lang="en-US" sz="1600" noProof="1">
                <a:solidFill>
                  <a:srgbClr val="000000"/>
                </a:solidFill>
                <a:latin typeface="Courier New" pitchFamily="1" charset="0"/>
              </a:rPr>
              <a:t>}</a:t>
            </a:r>
          </a:p>
          <a:p>
            <a:endParaRPr lang="en-US" sz="1600" noProof="1">
              <a:solidFill>
                <a:srgbClr val="000000"/>
              </a:solidFill>
              <a:latin typeface="Courier New" pitchFamily="1" charset="0"/>
            </a:endParaRPr>
          </a:p>
        </p:txBody>
      </p:sp>
      <p:grpSp>
        <p:nvGrpSpPr>
          <p:cNvPr id="2" name="Group 4"/>
          <p:cNvGrpSpPr>
            <a:grpSpLocks/>
          </p:cNvGrpSpPr>
          <p:nvPr/>
        </p:nvGrpSpPr>
        <p:grpSpPr bwMode="auto">
          <a:xfrm>
            <a:off x="381000" y="1143000"/>
            <a:ext cx="8382000" cy="5257800"/>
            <a:chOff x="240" y="720"/>
            <a:chExt cx="5280" cy="3312"/>
          </a:xfrm>
        </p:grpSpPr>
        <p:sp>
          <p:nvSpPr>
            <p:cNvPr id="59407"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408" name="Text Box 6"/>
            <p:cNvSpPr txBox="1">
              <a:spLocks noChangeArrowheads="1"/>
            </p:cNvSpPr>
            <p:nvPr/>
          </p:nvSpPr>
          <p:spPr bwMode="auto">
            <a:xfrm>
              <a:off x="251" y="752"/>
              <a:ext cx="5261" cy="2695"/>
            </a:xfrm>
            <a:prstGeom prst="rect">
              <a:avLst/>
            </a:prstGeom>
            <a:noFill/>
            <a:ln w="9525">
              <a:noFill/>
              <a:miter lim="800000"/>
              <a:headEnd/>
              <a:tailEnd/>
            </a:ln>
          </p:spPr>
          <p:txBody>
            <a:bodyPr>
              <a:prstTxWarp prst="textNoShape">
                <a:avLst/>
              </a:prstTxWarp>
              <a:spAutoFit/>
            </a:bodyPr>
            <a:lstStyle/>
            <a:p>
              <a:r>
                <a:rPr lang="en-US" sz="1600" noProof="1">
                  <a:solidFill>
                    <a:srgbClr val="0000FF"/>
                  </a:solidFill>
                  <a:latin typeface="Courier New" pitchFamily="1" charset="0"/>
                </a:rPr>
                <a:t>/* Implementation of the arithmetic operators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Rational Rational::operator+(Rational r2) {</a:t>
              </a:r>
            </a:p>
            <a:p>
              <a:r>
                <a:rPr lang="en-US" sz="1600" noProof="1">
                  <a:solidFill>
                    <a:srgbClr val="000000"/>
                  </a:solidFill>
                  <a:latin typeface="Courier New" pitchFamily="1" charset="0"/>
                </a:rPr>
                <a:t>   return Rational(num * r2.den + r2.num * den, den * r2.den);</a:t>
              </a:r>
            </a:p>
            <a:p>
              <a:r>
                <a:rPr lang="en-US" sz="1600" noProof="1">
                  <a:solidFill>
                    <a:srgbClr val="000000"/>
                  </a:solidFill>
                  <a:latin typeface="Courier New" pitchFamily="1" charset="0"/>
                </a:rPr>
                <a:t>}</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Rational Rational::operator-(Rational r2) {</a:t>
              </a:r>
            </a:p>
            <a:p>
              <a:r>
                <a:rPr lang="en-US" sz="1600" noProof="1">
                  <a:solidFill>
                    <a:srgbClr val="000000"/>
                  </a:solidFill>
                  <a:latin typeface="Courier New" pitchFamily="1" charset="0"/>
                </a:rPr>
                <a:t>   return Rational(num * r2.den - r2.num * den, den * r2.den);</a:t>
              </a:r>
            </a:p>
            <a:p>
              <a:r>
                <a:rPr lang="en-US" sz="1600" noProof="1">
                  <a:solidFill>
                    <a:srgbClr val="000000"/>
                  </a:solidFill>
                  <a:latin typeface="Courier New" pitchFamily="1" charset="0"/>
                </a:rPr>
                <a:t>}</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Rational Rational::operator*(Rational r2) {</a:t>
              </a:r>
            </a:p>
            <a:p>
              <a:r>
                <a:rPr lang="en-US" sz="1600" noProof="1">
                  <a:solidFill>
                    <a:srgbClr val="000000"/>
                  </a:solidFill>
                  <a:latin typeface="Courier New" pitchFamily="1" charset="0"/>
                </a:rPr>
                <a:t>   return Rational(num * r2.num, den * r2.den);</a:t>
              </a:r>
            </a:p>
            <a:p>
              <a:r>
                <a:rPr lang="en-US" sz="1600" noProof="1">
                  <a:solidFill>
                    <a:srgbClr val="000000"/>
                  </a:solidFill>
                  <a:latin typeface="Courier New" pitchFamily="1" charset="0"/>
                </a:rPr>
                <a:t>}</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Rational Rational::operator/(Rational r2) {</a:t>
              </a:r>
            </a:p>
            <a:p>
              <a:r>
                <a:rPr lang="en-US" sz="1600" noProof="1">
                  <a:solidFill>
                    <a:srgbClr val="000000"/>
                  </a:solidFill>
                  <a:latin typeface="Courier New" pitchFamily="1" charset="0"/>
                </a:rPr>
                <a:t>   return Rational(num * r2.den, den * r2.num);</a:t>
              </a:r>
            </a:p>
            <a:p>
              <a:r>
                <a:rPr lang="en-US" sz="1600" noProof="1">
                  <a:solidFill>
                    <a:srgbClr val="000000"/>
                  </a:solidFill>
                  <a:latin typeface="Courier New" pitchFamily="1" charset="0"/>
                </a:rPr>
                <a:t>}</a:t>
              </a:r>
            </a:p>
          </p:txBody>
        </p:sp>
      </p:grpSp>
      <p:sp>
        <p:nvSpPr>
          <p:cNvPr id="59397"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39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59399" name="Rectangle 9"/>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err="1">
                <a:solidFill>
                  <a:srgbClr val="FF0000"/>
                </a:solidFill>
                <a:latin typeface="Courier New" pitchFamily="1" charset="0"/>
                <a:ea typeface="ＭＳ Ｐゴシック" pitchFamily="1" charset="-128"/>
                <a:cs typeface="ＭＳ Ｐゴシック" pitchFamily="1" charset="-128"/>
              </a:rPr>
              <a:t>rational.cpp</a:t>
            </a:r>
            <a:r>
              <a:rPr lang="en-US" sz="4000" dirty="0">
                <a:solidFill>
                  <a:srgbClr val="FF0000"/>
                </a:solidFill>
                <a:ea typeface="ＭＳ Ｐゴシック" pitchFamily="1" charset="-128"/>
                <a:cs typeface="ＭＳ Ｐゴシック" pitchFamily="1" charset="-128"/>
              </a:rPr>
              <a:t> Implementation</a:t>
            </a:r>
            <a:endParaRPr lang="en-US" dirty="0">
              <a:solidFill>
                <a:srgbClr val="FF0000"/>
              </a:solidFill>
              <a:ea typeface="ＭＳ Ｐゴシック" pitchFamily="1" charset="-128"/>
              <a:cs typeface="ＭＳ Ｐゴシック" pitchFamily="1" charset="-128"/>
            </a:endParaRPr>
          </a:p>
        </p:txBody>
      </p:sp>
      <p:sp>
        <p:nvSpPr>
          <p:cNvPr id="5940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59403" name="Text Box 16"/>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3 of 4</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2947"/>
                                        </p:tgtEl>
                                        <p:attrNameLst>
                                          <p:attrName>ppt_x</p:attrName>
                                        </p:attrNameLst>
                                      </p:cBhvr>
                                      <p:tavLst>
                                        <p:tav tm="0">
                                          <p:val>
                                            <p:strVal val="ppt_x"/>
                                          </p:val>
                                        </p:tav>
                                        <p:tav tm="100000">
                                          <p:val>
                                            <p:strVal val="ppt_x"/>
                                          </p:val>
                                        </p:tav>
                                      </p:tavLst>
                                    </p:anim>
                                    <p:anim calcmode="lin" valueType="num">
                                      <p:cBhvr additive="base">
                                        <p:cTn id="7" dur="1000"/>
                                        <p:tgtEl>
                                          <p:spTgt spid="722947"/>
                                        </p:tgtEl>
                                        <p:attrNameLst>
                                          <p:attrName>ppt_y</p:attrName>
                                        </p:attrNameLst>
                                      </p:cBhvr>
                                      <p:tavLst>
                                        <p:tav tm="0">
                                          <p:val>
                                            <p:strVal val="ppt_y"/>
                                          </p:val>
                                        </p:tav>
                                        <p:tav tm="100000">
                                          <p:val>
                                            <p:strVal val="0-ppt_h/2"/>
                                          </p:val>
                                        </p:tav>
                                      </p:tavLst>
                                    </p:anim>
                                    <p:set>
                                      <p:cBhvr>
                                        <p:cTn id="8" dur="1" fill="hold">
                                          <p:stCondLst>
                                            <p:cond delay="999"/>
                                          </p:stCondLst>
                                        </p:cTn>
                                        <p:tgtEl>
                                          <p:spTgt spid="722947"/>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294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724995" name="Text Box 3"/>
          <p:cNvSpPr txBox="1">
            <a:spLocks noChangeArrowheads="1"/>
          </p:cNvSpPr>
          <p:nvPr/>
        </p:nvSpPr>
        <p:spPr bwMode="auto">
          <a:xfrm>
            <a:off x="398463" y="1193800"/>
            <a:ext cx="8351837" cy="4278094"/>
          </a:xfrm>
          <a:prstGeom prst="rect">
            <a:avLst/>
          </a:prstGeom>
          <a:noFill/>
          <a:ln w="9525">
            <a:noFill/>
            <a:miter lim="800000"/>
            <a:headEnd/>
            <a:tailEnd/>
          </a:ln>
        </p:spPr>
        <p:txBody>
          <a:bodyPr>
            <a:prstTxWarp prst="textNoShape">
              <a:avLst/>
            </a:prstTxWarp>
            <a:spAutoFit/>
          </a:bodyPr>
          <a:lstStyle/>
          <a:p>
            <a:r>
              <a:rPr lang="en-US" sz="1600" noProof="1">
                <a:solidFill>
                  <a:srgbClr val="0000FF"/>
                </a:solidFill>
                <a:latin typeface="Courier New" pitchFamily="1" charset="0"/>
              </a:rPr>
              <a:t>/* Implementation of the arithmetic operators */</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Rational Rational::operator+(Rational r2) {</a:t>
            </a:r>
          </a:p>
          <a:p>
            <a:r>
              <a:rPr lang="en-US" sz="1600" noProof="1">
                <a:solidFill>
                  <a:srgbClr val="000000"/>
                </a:solidFill>
                <a:latin typeface="Courier New" pitchFamily="1" charset="0"/>
              </a:rPr>
              <a:t>   return Rational(num * r2.den + r2.num * den, den * r2.den);</a:t>
            </a:r>
          </a:p>
          <a:p>
            <a:r>
              <a:rPr lang="en-US" sz="1600" noProof="1">
                <a:solidFill>
                  <a:srgbClr val="000000"/>
                </a:solidFill>
                <a:latin typeface="Courier New" pitchFamily="1" charset="0"/>
              </a:rPr>
              <a:t>}</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Rational Rational::operator-(Rational r2) {</a:t>
            </a:r>
          </a:p>
          <a:p>
            <a:r>
              <a:rPr lang="en-US" sz="1600" noProof="1">
                <a:solidFill>
                  <a:srgbClr val="000000"/>
                </a:solidFill>
                <a:latin typeface="Courier New" pitchFamily="1" charset="0"/>
              </a:rPr>
              <a:t>   return Rational(num * r2.den - r2.num * den, den * r2.den);</a:t>
            </a:r>
          </a:p>
          <a:p>
            <a:r>
              <a:rPr lang="en-US" sz="1600" noProof="1">
                <a:solidFill>
                  <a:srgbClr val="000000"/>
                </a:solidFill>
                <a:latin typeface="Courier New" pitchFamily="1" charset="0"/>
              </a:rPr>
              <a:t>}</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Rational Rational::operator*(Rational r2) {</a:t>
            </a:r>
          </a:p>
          <a:p>
            <a:r>
              <a:rPr lang="en-US" sz="1600" noProof="1">
                <a:solidFill>
                  <a:srgbClr val="000000"/>
                </a:solidFill>
                <a:latin typeface="Courier New" pitchFamily="1" charset="0"/>
              </a:rPr>
              <a:t>   return Rational(num * r2.num, den * r2.den);</a:t>
            </a:r>
          </a:p>
          <a:p>
            <a:r>
              <a:rPr lang="en-US" sz="1600" noProof="1">
                <a:solidFill>
                  <a:srgbClr val="000000"/>
                </a:solidFill>
                <a:latin typeface="Courier New" pitchFamily="1" charset="0"/>
              </a:rPr>
              <a:t>}</a:t>
            </a:r>
          </a:p>
          <a:p>
            <a:endParaRPr lang="en-US" sz="1600" noProof="1">
              <a:solidFill>
                <a:srgbClr val="000000"/>
              </a:solidFill>
              <a:latin typeface="Courier New" pitchFamily="1" charset="0"/>
            </a:endParaRPr>
          </a:p>
          <a:p>
            <a:r>
              <a:rPr lang="en-US" sz="1600" noProof="1">
                <a:solidFill>
                  <a:srgbClr val="000000"/>
                </a:solidFill>
                <a:latin typeface="Courier New" pitchFamily="1" charset="0"/>
              </a:rPr>
              <a:t>Rational Rational::operator/(Rational r2) {</a:t>
            </a:r>
          </a:p>
          <a:p>
            <a:r>
              <a:rPr lang="en-US" sz="1600" noProof="1">
                <a:solidFill>
                  <a:srgbClr val="000000"/>
                </a:solidFill>
                <a:latin typeface="Courier New" pitchFamily="1" charset="0"/>
              </a:rPr>
              <a:t>   return Rational(num * r2.den, den * r2.num);</a:t>
            </a:r>
          </a:p>
          <a:p>
            <a:r>
              <a:rPr lang="en-US" sz="1600" noProof="1">
                <a:solidFill>
                  <a:srgbClr val="000000"/>
                </a:solidFill>
                <a:latin typeface="Courier New" pitchFamily="1" charset="0"/>
              </a:rPr>
              <a:t>}</a:t>
            </a:r>
          </a:p>
        </p:txBody>
      </p:sp>
      <p:grpSp>
        <p:nvGrpSpPr>
          <p:cNvPr id="2" name="Group 4"/>
          <p:cNvGrpSpPr>
            <a:grpSpLocks/>
          </p:cNvGrpSpPr>
          <p:nvPr/>
        </p:nvGrpSpPr>
        <p:grpSpPr bwMode="auto">
          <a:xfrm>
            <a:off x="381000" y="1143000"/>
            <a:ext cx="8382000" cy="5559425"/>
            <a:chOff x="240" y="720"/>
            <a:chExt cx="5280" cy="3502"/>
          </a:xfrm>
        </p:grpSpPr>
        <p:sp>
          <p:nvSpPr>
            <p:cNvPr id="61455" name="Rectangle 5"/>
            <p:cNvSpPr>
              <a:spLocks noChangeArrowheads="1"/>
            </p:cNvSpPr>
            <p:nvPr/>
          </p:nvSpPr>
          <p:spPr bwMode="auto">
            <a:xfrm>
              <a:off x="240" y="720"/>
              <a:ext cx="5280" cy="3312"/>
            </a:xfrm>
            <a:prstGeom prst="rect">
              <a:avLst/>
            </a:prstGeom>
            <a:solidFill>
              <a:schemeClr val="bg1"/>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56" name="Text Box 6"/>
            <p:cNvSpPr txBox="1">
              <a:spLocks noChangeArrowheads="1"/>
            </p:cNvSpPr>
            <p:nvPr/>
          </p:nvSpPr>
          <p:spPr bwMode="auto">
            <a:xfrm>
              <a:off x="251" y="752"/>
              <a:ext cx="5261" cy="3470"/>
            </a:xfrm>
            <a:prstGeom prst="rect">
              <a:avLst/>
            </a:prstGeom>
            <a:noFill/>
            <a:ln w="9525">
              <a:noFill/>
              <a:miter lim="800000"/>
              <a:headEnd/>
              <a:tailEnd/>
            </a:ln>
          </p:spPr>
          <p:txBody>
            <a:bodyPr>
              <a:prstTxWarp prst="textNoShape">
                <a:avLst/>
              </a:prstTxWarp>
              <a:spAutoFit/>
            </a:bodyPr>
            <a:lstStyle/>
            <a:p>
              <a:r>
                <a:rPr lang="en-US" sz="1600" noProof="1">
                  <a:solidFill>
                    <a:srgbClr val="000000"/>
                  </a:solidFill>
                  <a:latin typeface="Courier New" pitchFamily="1" charset="0"/>
                </a:rPr>
                <a:t>string Rational::toString() {</a:t>
              </a:r>
            </a:p>
            <a:p>
              <a:r>
                <a:rPr lang="en-US" sz="1600" noProof="1">
                  <a:solidFill>
                    <a:srgbClr val="000000"/>
                  </a:solidFill>
                  <a:latin typeface="Courier New" pitchFamily="1" charset="0"/>
                </a:rPr>
                <a:t>   if (den == 1) {</a:t>
              </a:r>
            </a:p>
            <a:p>
              <a:r>
                <a:rPr lang="en-US" sz="1600" noProof="1">
                  <a:solidFill>
                    <a:srgbClr val="000000"/>
                  </a:solidFill>
                  <a:latin typeface="Courier New" pitchFamily="1" charset="0"/>
                </a:rPr>
                <a:t>      return integerToString(num);</a:t>
              </a:r>
            </a:p>
            <a:p>
              <a:r>
                <a:rPr lang="en-US" sz="1600" noProof="1">
                  <a:solidFill>
                    <a:srgbClr val="000000"/>
                  </a:solidFill>
                  <a:latin typeface="Courier New" pitchFamily="1" charset="0"/>
                </a:rPr>
                <a:t>   } else {</a:t>
              </a:r>
            </a:p>
            <a:p>
              <a:r>
                <a:rPr lang="en-US" sz="1600" noProof="1">
                  <a:solidFill>
                    <a:srgbClr val="000000"/>
                  </a:solidFill>
                  <a:latin typeface="Courier New" pitchFamily="1" charset="0"/>
                </a:rPr>
                <a:t>      return integerToString(num) + "/" + integerToString(den);</a:t>
              </a:r>
            </a:p>
            <a:p>
              <a:r>
                <a:rPr lang="en-US" sz="1600" noProof="1">
                  <a:solidFill>
                    <a:srgbClr val="000000"/>
                  </a:solidFill>
                  <a:latin typeface="Courier New" pitchFamily="1" charset="0"/>
                </a:rPr>
                <a:t>   }</a:t>
              </a:r>
            </a:p>
            <a:p>
              <a:r>
                <a:rPr lang="en-US" sz="1600" noProof="1">
                  <a:solidFill>
                    <a:srgbClr val="000000"/>
                  </a:solidFill>
                  <a:latin typeface="Courier New" pitchFamily="1" charset="0"/>
                </a:rPr>
                <a:t>}</a:t>
              </a:r>
            </a:p>
            <a:p>
              <a:endParaRPr lang="en-US" sz="1100" noProof="1">
                <a:solidFill>
                  <a:srgbClr val="000000"/>
                </a:solidFill>
                <a:latin typeface="Courier New" pitchFamily="1" charset="0"/>
              </a:endParaRPr>
            </a:p>
            <a:p>
              <a:r>
                <a:rPr lang="en-US" sz="1600" noProof="1">
                  <a:solidFill>
                    <a:srgbClr val="000000"/>
                  </a:solidFill>
                  <a:latin typeface="Courier New" pitchFamily="1" charset="0"/>
                </a:rPr>
                <a:t>int gcd(int x, int y) {</a:t>
              </a:r>
            </a:p>
            <a:p>
              <a:r>
                <a:rPr lang="en-US" sz="1600" noProof="1">
                  <a:solidFill>
                    <a:srgbClr val="000000"/>
                  </a:solidFill>
                  <a:latin typeface="Courier New" pitchFamily="1" charset="0"/>
                </a:rPr>
                <a:t>   int r = x % y;</a:t>
              </a:r>
            </a:p>
            <a:p>
              <a:r>
                <a:rPr lang="en-US" sz="1600" noProof="1">
                  <a:solidFill>
                    <a:srgbClr val="000000"/>
                  </a:solidFill>
                  <a:latin typeface="Courier New" pitchFamily="1" charset="0"/>
                </a:rPr>
                <a:t>   while (r != 0) {</a:t>
              </a:r>
            </a:p>
            <a:p>
              <a:r>
                <a:rPr lang="en-US" sz="1600" noProof="1">
                  <a:solidFill>
                    <a:srgbClr val="000000"/>
                  </a:solidFill>
                  <a:latin typeface="Courier New" pitchFamily="1" charset="0"/>
                </a:rPr>
                <a:t>      x = y;</a:t>
              </a:r>
            </a:p>
            <a:p>
              <a:r>
                <a:rPr lang="en-US" sz="1600" noProof="1">
                  <a:solidFill>
                    <a:srgbClr val="000000"/>
                  </a:solidFill>
                  <a:latin typeface="Courier New" pitchFamily="1" charset="0"/>
                </a:rPr>
                <a:t>      y = r;</a:t>
              </a:r>
            </a:p>
            <a:p>
              <a:r>
                <a:rPr lang="en-US" sz="1600" noProof="1">
                  <a:solidFill>
                    <a:srgbClr val="000000"/>
                  </a:solidFill>
                  <a:latin typeface="Courier New" pitchFamily="1" charset="0"/>
                </a:rPr>
                <a:t>      r = x % y;</a:t>
              </a:r>
            </a:p>
            <a:p>
              <a:r>
                <a:rPr lang="en-US" sz="1600" noProof="1">
                  <a:solidFill>
                    <a:srgbClr val="000000"/>
                  </a:solidFill>
                  <a:latin typeface="Courier New" pitchFamily="1" charset="0"/>
                </a:rPr>
                <a:t>   }</a:t>
              </a:r>
            </a:p>
            <a:p>
              <a:r>
                <a:rPr lang="en-US" sz="1600" noProof="1">
                  <a:solidFill>
                    <a:srgbClr val="000000"/>
                  </a:solidFill>
                  <a:latin typeface="Courier New" pitchFamily="1" charset="0"/>
                </a:rPr>
                <a:t>   return y;</a:t>
              </a:r>
            </a:p>
            <a:p>
              <a:r>
                <a:rPr lang="en-US" sz="1600" noProof="1">
                  <a:solidFill>
                    <a:srgbClr val="000000"/>
                  </a:solidFill>
                  <a:latin typeface="Courier New" pitchFamily="1" charset="0"/>
                </a:rPr>
                <a:t>}</a:t>
              </a:r>
            </a:p>
            <a:p>
              <a:endParaRPr lang="en-US" sz="1100" noProof="1">
                <a:solidFill>
                  <a:srgbClr val="000000"/>
                </a:solidFill>
                <a:latin typeface="Courier New" pitchFamily="1" charset="0"/>
              </a:endParaRPr>
            </a:p>
            <a:p>
              <a:r>
                <a:rPr lang="en-US" sz="1600" noProof="1">
                  <a:solidFill>
                    <a:srgbClr val="000000"/>
                  </a:solidFill>
                  <a:latin typeface="Courier New" pitchFamily="1" charset="0"/>
                </a:rPr>
                <a:t>ostream &amp; operator&lt;&lt;(ostream &amp; os, Rational rat) {</a:t>
              </a:r>
            </a:p>
            <a:p>
              <a:r>
                <a:rPr lang="en-US" sz="1600" noProof="1">
                  <a:solidFill>
                    <a:srgbClr val="000000"/>
                  </a:solidFill>
                  <a:latin typeface="Courier New" pitchFamily="1" charset="0"/>
                </a:rPr>
                <a:t>   os &lt;&lt; rat.toString();</a:t>
              </a:r>
            </a:p>
            <a:p>
              <a:r>
                <a:rPr lang="en-US" sz="1600" noProof="1">
                  <a:solidFill>
                    <a:srgbClr val="000000"/>
                  </a:solidFill>
                  <a:latin typeface="Courier New" pitchFamily="1" charset="0"/>
                </a:rPr>
                <a:t>   return os;</a:t>
              </a:r>
            </a:p>
            <a:p>
              <a:r>
                <a:rPr lang="en-US" sz="1600" noProof="1">
                  <a:solidFill>
                    <a:srgbClr val="000000"/>
                  </a:solidFill>
                  <a:latin typeface="Courier New" pitchFamily="1" charset="0"/>
                </a:rPr>
                <a:t>}</a:t>
              </a:r>
            </a:p>
          </p:txBody>
        </p:sp>
      </p:grpSp>
      <p:sp>
        <p:nvSpPr>
          <p:cNvPr id="61445" name="Rectangle 7"/>
          <p:cNvSpPr>
            <a:spLocks noChangeArrowheads="1"/>
          </p:cNvSpPr>
          <p:nvPr/>
        </p:nvSpPr>
        <p:spPr bwMode="auto">
          <a:xfrm>
            <a:off x="0" y="0"/>
            <a:ext cx="9131300" cy="1089025"/>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4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p:spPr>
        <p:txBody>
          <a:bodyPr wrap="none" anchor="ctr">
            <a:prstTxWarp prst="textNoShape">
              <a:avLst/>
            </a:prstTxWarp>
          </a:bodyPr>
          <a:lstStyle/>
          <a:p>
            <a:endParaRPr lang="en-US" b="0" i="1">
              <a:solidFill>
                <a:srgbClr val="000000"/>
              </a:solidFill>
              <a:latin typeface="Times New Roman" pitchFamily="1" charset="0"/>
            </a:endParaRPr>
          </a:p>
        </p:txBody>
      </p:sp>
      <p:sp>
        <p:nvSpPr>
          <p:cNvPr id="61447" name="Rectangle 9"/>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err="1">
                <a:solidFill>
                  <a:srgbClr val="FF0000"/>
                </a:solidFill>
                <a:latin typeface="Courier New" pitchFamily="1" charset="0"/>
                <a:ea typeface="ＭＳ Ｐゴシック" pitchFamily="1" charset="-128"/>
                <a:cs typeface="ＭＳ Ｐゴシック" pitchFamily="1" charset="-128"/>
              </a:rPr>
              <a:t>rational.cpp</a:t>
            </a:r>
            <a:r>
              <a:rPr lang="en-US" sz="4000" dirty="0">
                <a:solidFill>
                  <a:srgbClr val="FF0000"/>
                </a:solidFill>
                <a:ea typeface="ＭＳ Ｐゴシック" pitchFamily="1" charset="-128"/>
                <a:cs typeface="ＭＳ Ｐゴシック" pitchFamily="1" charset="-128"/>
              </a:rPr>
              <a:t> Implementation</a:t>
            </a:r>
            <a:endParaRPr lang="en-US" dirty="0">
              <a:solidFill>
                <a:srgbClr val="FF0000"/>
              </a:solidFill>
              <a:ea typeface="ＭＳ Ｐゴシック" pitchFamily="1" charset="-128"/>
              <a:cs typeface="ＭＳ Ｐゴシック" pitchFamily="1" charset="-128"/>
            </a:endParaRPr>
          </a:p>
        </p:txBody>
      </p:sp>
      <p:sp>
        <p:nvSpPr>
          <p:cNvPr id="6144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p:spPr>
        <p:txBody>
          <a:bodyPr wrap="none" anchor="ctr">
            <a:prstTxWarp prst="textNoShape">
              <a:avLst/>
            </a:prstTxWarp>
          </a:bodyPr>
          <a:lstStyle/>
          <a:p>
            <a:pPr algn="ctr"/>
            <a:endParaRPr lang="en-US" sz="2400" b="0">
              <a:solidFill>
                <a:srgbClr val="000000"/>
              </a:solidFill>
              <a:latin typeface="Times New Roman" pitchFamily="1" charset="0"/>
            </a:endParaRPr>
          </a:p>
        </p:txBody>
      </p:sp>
      <p:sp>
        <p:nvSpPr>
          <p:cNvPr id="61451" name="Text Box 16"/>
          <p:cNvSpPr txBox="1">
            <a:spLocks noChangeArrowheads="1"/>
          </p:cNvSpPr>
          <p:nvPr/>
        </p:nvSpPr>
        <p:spPr bwMode="auto">
          <a:xfrm>
            <a:off x="304800" y="6550025"/>
            <a:ext cx="914400" cy="244475"/>
          </a:xfrm>
          <a:prstGeom prst="rect">
            <a:avLst/>
          </a:prstGeom>
          <a:noFill/>
          <a:ln w="9525">
            <a:noFill/>
            <a:miter lim="800000"/>
            <a:headEnd/>
            <a:tailEnd/>
          </a:ln>
        </p:spPr>
        <p:txBody>
          <a:bodyPr>
            <a:prstTxWarp prst="textNoShape">
              <a:avLst/>
            </a:prstTxWarp>
            <a:spAutoFit/>
          </a:bodyPr>
          <a:lstStyle/>
          <a:p>
            <a:pPr>
              <a:spcBef>
                <a:spcPct val="50000"/>
              </a:spcBef>
            </a:pPr>
            <a:r>
              <a:rPr lang="en-US" sz="1000" b="0" i="1" dirty="0">
                <a:solidFill>
                  <a:srgbClr val="000000"/>
                </a:solidFill>
                <a:latin typeface="Times New Roman" pitchFamily="1" charset="0"/>
              </a:rPr>
              <a:t>page 4 of 4</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24995"/>
                                        </p:tgtEl>
                                        <p:attrNameLst>
                                          <p:attrName>ppt_x</p:attrName>
                                        </p:attrNameLst>
                                      </p:cBhvr>
                                      <p:tavLst>
                                        <p:tav tm="0">
                                          <p:val>
                                            <p:strVal val="ppt_x"/>
                                          </p:val>
                                        </p:tav>
                                        <p:tav tm="100000">
                                          <p:val>
                                            <p:strVal val="ppt_x"/>
                                          </p:val>
                                        </p:tav>
                                      </p:tavLst>
                                    </p:anim>
                                    <p:anim calcmode="lin" valueType="num">
                                      <p:cBhvr additive="base">
                                        <p:cTn id="7" dur="1000"/>
                                        <p:tgtEl>
                                          <p:spTgt spid="724995"/>
                                        </p:tgtEl>
                                        <p:attrNameLst>
                                          <p:attrName>ppt_y</p:attrName>
                                        </p:attrNameLst>
                                      </p:cBhvr>
                                      <p:tavLst>
                                        <p:tav tm="0">
                                          <p:val>
                                            <p:strVal val="ppt_y"/>
                                          </p:val>
                                        </p:tav>
                                        <p:tav tm="100000">
                                          <p:val>
                                            <p:strVal val="0-ppt_h/2"/>
                                          </p:val>
                                        </p:tav>
                                      </p:tavLst>
                                    </p:anim>
                                    <p:set>
                                      <p:cBhvr>
                                        <p:cTn id="8" dur="1" fill="hold">
                                          <p:stCondLst>
                                            <p:cond delay="999"/>
                                          </p:stCondLst>
                                        </p:cTn>
                                        <p:tgtEl>
                                          <p:spTgt spid="72499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499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Exercise</a:t>
            </a:r>
            <a:endParaRPr lang="en-US" dirty="0">
              <a:solidFill>
                <a:srgbClr val="FF0000"/>
              </a:solidFill>
              <a:ea typeface="ＭＳ Ｐゴシック" pitchFamily="1" charset="-128"/>
              <a:cs typeface="ＭＳ Ｐゴシック" pitchFamily="1" charset="-128"/>
            </a:endParaRPr>
          </a:p>
        </p:txBody>
      </p:sp>
      <p:sp>
        <p:nvSpPr>
          <p:cNvPr id="51203" name="Rectangle 3"/>
          <p:cNvSpPr>
            <a:spLocks noChangeArrowheads="1"/>
          </p:cNvSpPr>
          <p:nvPr/>
        </p:nvSpPr>
        <p:spPr bwMode="auto">
          <a:xfrm>
            <a:off x="482600" y="1155700"/>
            <a:ext cx="8128000" cy="5473700"/>
          </a:xfrm>
          <a:prstGeom prst="rect">
            <a:avLst/>
          </a:prstGeom>
          <a:noFill/>
          <a:ln w="9525">
            <a:noFill/>
            <a:miter lim="800000"/>
            <a:headEnd/>
            <a:tailEnd/>
          </a:ln>
        </p:spPr>
        <p:txBody>
          <a:bodyPr>
            <a:prstTxWarp prst="textNoShape">
              <a:avLst/>
            </a:prstTxWarp>
          </a:bodyPr>
          <a:lstStyle/>
          <a:p>
            <a:pPr marL="342900" lvl="0" indent="-342900">
              <a:lnSpc>
                <a:spcPct val="85000"/>
              </a:lnSpc>
              <a:spcAft>
                <a:spcPts val="1200"/>
              </a:spcAft>
              <a:buFontTx/>
              <a:buChar char="•"/>
            </a:pPr>
            <a:r>
              <a:rPr lang="en-US" sz="2400" b="0" dirty="0">
                <a:solidFill>
                  <a:srgbClr val="000000"/>
                </a:solidFill>
                <a:latin typeface="Times New Roman" pitchFamily="1" charset="0"/>
              </a:rPr>
              <a:t>Overloading the operators as free functions?</a:t>
            </a:r>
            <a:endParaRPr kumimoji="0" lang="en-US" altLang="zh-CN" sz="2400" b="0" i="0" u="none" strike="noStrike" kern="1200" cap="none" spc="0" normalizeH="0" baseline="0" noProof="0" dirty="0">
              <a:ln>
                <a:noFill/>
              </a:ln>
              <a:solidFill>
                <a:srgbClr val="000000"/>
              </a:solidFill>
              <a:effectLst/>
              <a:uLnTx/>
              <a:uFillTx/>
              <a:latin typeface="Times New Roman" pitchFamily="1" charset="0"/>
              <a:ea typeface="ＭＳ Ｐゴシック" pitchFamily="1" charset="-128"/>
              <a:cs typeface="+mn-cs"/>
            </a:endParaRPr>
          </a:p>
        </p:txBody>
      </p:sp>
      <p:sp>
        <p:nvSpPr>
          <p:cNvPr id="2" name="矩形 1">
            <a:extLst>
              <a:ext uri="{FF2B5EF4-FFF2-40B4-BE49-F238E27FC236}">
                <a16:creationId xmlns:a16="http://schemas.microsoft.com/office/drawing/2014/main" id="{1E9EDDBA-A9F1-4468-855D-F9752B88EF47}"/>
              </a:ext>
            </a:extLst>
          </p:cNvPr>
          <p:cNvSpPr/>
          <p:nvPr/>
        </p:nvSpPr>
        <p:spPr>
          <a:xfrm>
            <a:off x="114300" y="990600"/>
            <a:ext cx="8915400" cy="5755422"/>
          </a:xfrm>
          <a:prstGeom prst="rect">
            <a:avLst/>
          </a:prstGeom>
          <a:solidFill>
            <a:schemeClr val="bg1"/>
          </a:solidFill>
          <a:ln>
            <a:solidFill>
              <a:schemeClr val="tx1"/>
            </a:solidFill>
          </a:ln>
        </p:spPr>
        <p:txBody>
          <a:bodyPr wrap="square">
            <a:spAutoFit/>
          </a:bodyPr>
          <a:lstStyle/>
          <a:p>
            <a:pPr lvl="0"/>
            <a:r>
              <a:rPr lang="en-US" altLang="zh-CN" sz="1600" dirty="0">
                <a:solidFill>
                  <a:srgbClr val="0000FF"/>
                </a:solidFill>
                <a:latin typeface="Courier New" panose="02070309020205020404" pitchFamily="49" charset="0"/>
                <a:cs typeface="Courier New" panose="02070309020205020404" pitchFamily="49" charset="0"/>
              </a:rPr>
              <a:t>// in </a:t>
            </a:r>
            <a:r>
              <a:rPr lang="en-US" altLang="zh-CN" sz="1600" dirty="0" err="1">
                <a:solidFill>
                  <a:srgbClr val="0000FF"/>
                </a:solidFill>
                <a:latin typeface="Courier New" panose="02070309020205020404" pitchFamily="49" charset="0"/>
                <a:cs typeface="Courier New" panose="02070309020205020404" pitchFamily="49" charset="0"/>
              </a:rPr>
              <a:t>rational.h</a:t>
            </a:r>
            <a:r>
              <a:rPr lang="en-US" altLang="zh-CN" sz="1600" dirty="0">
                <a:solidFill>
                  <a:srgbClr val="0000FF"/>
                </a:solidFill>
                <a:latin typeface="Courier New" panose="02070309020205020404" pitchFamily="49" charset="0"/>
                <a:cs typeface="Courier New" panose="02070309020205020404" pitchFamily="49" charset="0"/>
              </a:rPr>
              <a:t>, </a:t>
            </a:r>
            <a:r>
              <a:rPr lang="en-US" altLang="zh-CN" sz="1600" dirty="0">
                <a:solidFill>
                  <a:srgbClr val="FF0000"/>
                </a:solidFill>
                <a:latin typeface="Courier New" panose="02070309020205020404" pitchFamily="49" charset="0"/>
                <a:cs typeface="Courier New" panose="02070309020205020404" pitchFamily="49" charset="0"/>
              </a:rPr>
              <a:t>inside</a:t>
            </a:r>
            <a:r>
              <a:rPr lang="en-US" altLang="zh-CN" sz="1600" dirty="0">
                <a:solidFill>
                  <a:srgbClr val="0000FF"/>
                </a:solidFill>
                <a:latin typeface="Courier New" panose="02070309020205020404" pitchFamily="49" charset="0"/>
                <a:cs typeface="Courier New" panose="02070309020205020404" pitchFamily="49" charset="0"/>
              </a:rPr>
              <a:t> the class Rational definition</a:t>
            </a:r>
          </a:p>
          <a:p>
            <a:r>
              <a:rPr lang="en-US" altLang="zh-CN" sz="1600" dirty="0">
                <a:solidFill>
                  <a:srgbClr val="FF0000"/>
                </a:solidFill>
                <a:latin typeface="Courier New" pitchFamily="1" charset="0"/>
              </a:rPr>
              <a:t>friend</a:t>
            </a:r>
            <a:r>
              <a:rPr lang="en-US" altLang="zh-CN" sz="1600" dirty="0">
                <a:solidFill>
                  <a:srgbClr val="000000"/>
                </a:solidFill>
                <a:latin typeface="Courier New" pitchFamily="1" charset="0"/>
              </a:rPr>
              <a:t> Rational operator+(Rational r1, Rational r2);</a:t>
            </a:r>
          </a:p>
          <a:p>
            <a:r>
              <a:rPr lang="en-US" altLang="zh-CN" sz="1600" dirty="0">
                <a:solidFill>
                  <a:srgbClr val="FF0000"/>
                </a:solidFill>
                <a:latin typeface="Courier New" pitchFamily="1" charset="0"/>
              </a:rPr>
              <a:t>friend</a:t>
            </a:r>
            <a:r>
              <a:rPr lang="en-US" altLang="zh-CN" sz="1600" dirty="0">
                <a:solidFill>
                  <a:srgbClr val="000000"/>
                </a:solidFill>
                <a:latin typeface="Courier New" pitchFamily="1" charset="0"/>
              </a:rPr>
              <a:t> Rational operator-(Rational r1, Rational r2);</a:t>
            </a:r>
          </a:p>
          <a:p>
            <a:r>
              <a:rPr lang="en-US" altLang="zh-CN" sz="1600" dirty="0">
                <a:solidFill>
                  <a:srgbClr val="FF0000"/>
                </a:solidFill>
                <a:latin typeface="Courier New" pitchFamily="1" charset="0"/>
              </a:rPr>
              <a:t>friend</a:t>
            </a:r>
            <a:r>
              <a:rPr lang="en-US" altLang="zh-CN" sz="1600" dirty="0">
                <a:solidFill>
                  <a:srgbClr val="000000"/>
                </a:solidFill>
                <a:latin typeface="Courier New" pitchFamily="1" charset="0"/>
              </a:rPr>
              <a:t> Rational operator*(Rational r1, Rational r2);</a:t>
            </a:r>
          </a:p>
          <a:p>
            <a:r>
              <a:rPr lang="en-US" altLang="zh-CN" sz="1600" dirty="0">
                <a:solidFill>
                  <a:srgbClr val="FF0000"/>
                </a:solidFill>
                <a:latin typeface="Courier New" pitchFamily="1" charset="0"/>
              </a:rPr>
              <a:t>friend</a:t>
            </a:r>
            <a:r>
              <a:rPr lang="en-US" altLang="zh-CN" sz="1600" dirty="0">
                <a:solidFill>
                  <a:srgbClr val="000000"/>
                </a:solidFill>
                <a:latin typeface="Courier New" pitchFamily="1" charset="0"/>
              </a:rPr>
              <a:t> Rational operator/(Rational r1, Rational r2);</a:t>
            </a:r>
          </a:p>
          <a:p>
            <a:pPr lvl="0"/>
            <a:r>
              <a:rPr lang="en-US" altLang="zh-CN" sz="1600" dirty="0">
                <a:solidFill>
                  <a:srgbClr val="0000FF"/>
                </a:solidFill>
                <a:latin typeface="Courier New" panose="02070309020205020404" pitchFamily="49" charset="0"/>
                <a:cs typeface="Courier New" panose="02070309020205020404" pitchFamily="49" charset="0"/>
              </a:rPr>
              <a:t>// in </a:t>
            </a:r>
            <a:r>
              <a:rPr lang="en-US" altLang="zh-CN" sz="1600" dirty="0" err="1">
                <a:solidFill>
                  <a:srgbClr val="0000FF"/>
                </a:solidFill>
                <a:latin typeface="Courier New" panose="02070309020205020404" pitchFamily="49" charset="0"/>
                <a:cs typeface="Courier New" panose="02070309020205020404" pitchFamily="49" charset="0"/>
              </a:rPr>
              <a:t>rational.h</a:t>
            </a:r>
            <a:r>
              <a:rPr lang="en-US" altLang="zh-CN" sz="1600" dirty="0">
                <a:solidFill>
                  <a:srgbClr val="0000FF"/>
                </a:solidFill>
                <a:latin typeface="Courier New" panose="02070309020205020404" pitchFamily="49" charset="0"/>
                <a:cs typeface="Courier New" panose="02070309020205020404" pitchFamily="49" charset="0"/>
              </a:rPr>
              <a:t>, </a:t>
            </a:r>
            <a:r>
              <a:rPr lang="en-US" altLang="zh-CN" sz="1600" dirty="0">
                <a:solidFill>
                  <a:srgbClr val="FF0000"/>
                </a:solidFill>
                <a:latin typeface="Courier New" panose="02070309020205020404" pitchFamily="49" charset="0"/>
                <a:cs typeface="Courier New" panose="02070309020205020404" pitchFamily="49" charset="0"/>
              </a:rPr>
              <a:t>outside</a:t>
            </a:r>
            <a:r>
              <a:rPr lang="en-US" altLang="zh-CN" sz="1600" dirty="0">
                <a:solidFill>
                  <a:srgbClr val="0000FF"/>
                </a:solidFill>
                <a:latin typeface="Courier New" panose="02070309020205020404" pitchFamily="49" charset="0"/>
                <a:cs typeface="Courier New" panose="02070309020205020404" pitchFamily="49" charset="0"/>
              </a:rPr>
              <a:t> the class Rational definition</a:t>
            </a:r>
          </a:p>
          <a:p>
            <a:r>
              <a:rPr lang="en-US" altLang="zh-CN" sz="1600" dirty="0">
                <a:solidFill>
                  <a:srgbClr val="000000"/>
                </a:solidFill>
                <a:latin typeface="Courier New" pitchFamily="1" charset="0"/>
              </a:rPr>
              <a:t>Rational operator+(Rational r1, Rational r2);</a:t>
            </a:r>
          </a:p>
          <a:p>
            <a:r>
              <a:rPr lang="en-US" altLang="zh-CN" sz="1600" dirty="0">
                <a:solidFill>
                  <a:srgbClr val="000000"/>
                </a:solidFill>
                <a:latin typeface="Courier New" pitchFamily="1" charset="0"/>
              </a:rPr>
              <a:t>Rational operator-(Rational r1, Rational r2);</a:t>
            </a:r>
          </a:p>
          <a:p>
            <a:r>
              <a:rPr lang="en-US" altLang="zh-CN" sz="1600" dirty="0">
                <a:solidFill>
                  <a:srgbClr val="000000"/>
                </a:solidFill>
                <a:latin typeface="Courier New" pitchFamily="1" charset="0"/>
              </a:rPr>
              <a:t>Rational operator*(Rational r1, Rational r2);</a:t>
            </a:r>
          </a:p>
          <a:p>
            <a:r>
              <a:rPr lang="en-US" altLang="zh-CN" sz="1600" dirty="0">
                <a:solidFill>
                  <a:srgbClr val="000000"/>
                </a:solidFill>
                <a:latin typeface="Courier New" pitchFamily="1" charset="0"/>
              </a:rPr>
              <a:t>Rational operator/(Rational r1, Rational r2);</a:t>
            </a:r>
          </a:p>
          <a:p>
            <a:r>
              <a:rPr lang="en-US" altLang="zh-CN" sz="1600" dirty="0">
                <a:solidFill>
                  <a:srgbClr val="0000FF"/>
                </a:solidFill>
                <a:latin typeface="Courier New" pitchFamily="1" charset="0"/>
              </a:rPr>
              <a:t>// in rational.cpp</a:t>
            </a:r>
          </a:p>
          <a:p>
            <a:r>
              <a:rPr lang="pt-BR" altLang="zh-CN" sz="1600" dirty="0">
                <a:latin typeface="Courier New" pitchFamily="1" charset="0"/>
              </a:rPr>
              <a:t>Rational operator+(Rational r1, Rational r2) {</a:t>
            </a:r>
          </a:p>
          <a:p>
            <a:r>
              <a:rPr lang="pt-BR" altLang="zh-CN" sz="1600" dirty="0">
                <a:latin typeface="Courier New" pitchFamily="1" charset="0"/>
              </a:rPr>
              <a:t>   return Rational(r1.num * r2.den + r2.num * r1.den, r1.den * r2.den);</a:t>
            </a:r>
          </a:p>
          <a:p>
            <a:r>
              <a:rPr lang="pt-BR" altLang="zh-CN" sz="1600" dirty="0">
                <a:latin typeface="Courier New" pitchFamily="1" charset="0"/>
              </a:rPr>
              <a:t>}</a:t>
            </a:r>
          </a:p>
          <a:p>
            <a:r>
              <a:rPr lang="pt-BR" altLang="zh-CN" sz="1600" dirty="0">
                <a:latin typeface="Courier New" pitchFamily="1" charset="0"/>
              </a:rPr>
              <a:t>Rational operator-(Rational r1, Rational r2) {</a:t>
            </a:r>
          </a:p>
          <a:p>
            <a:r>
              <a:rPr lang="pt-BR" altLang="zh-CN" sz="1600" dirty="0">
                <a:latin typeface="Courier New" pitchFamily="1" charset="0"/>
              </a:rPr>
              <a:t>   return Rational(r1.num * r2.den - r2.num * r1.den, r1.den * r2.den);</a:t>
            </a:r>
          </a:p>
          <a:p>
            <a:r>
              <a:rPr lang="pt-BR" altLang="zh-CN" sz="1600" dirty="0">
                <a:latin typeface="Courier New" pitchFamily="1" charset="0"/>
              </a:rPr>
              <a:t>}</a:t>
            </a:r>
          </a:p>
          <a:p>
            <a:r>
              <a:rPr lang="pt-BR" altLang="zh-CN" sz="1600" dirty="0">
                <a:latin typeface="Courier New" pitchFamily="1" charset="0"/>
              </a:rPr>
              <a:t>Rational operator*(Rational r1, Rational r2) {</a:t>
            </a:r>
          </a:p>
          <a:p>
            <a:r>
              <a:rPr lang="pt-BR" altLang="zh-CN" sz="1600" dirty="0">
                <a:latin typeface="Courier New" pitchFamily="1" charset="0"/>
              </a:rPr>
              <a:t>   return Rational(r1.num * r2.num, r1.den * r2.den);</a:t>
            </a:r>
          </a:p>
          <a:p>
            <a:r>
              <a:rPr lang="pt-BR" altLang="zh-CN" sz="1600" dirty="0">
                <a:latin typeface="Courier New" pitchFamily="1" charset="0"/>
              </a:rPr>
              <a:t>}</a:t>
            </a:r>
          </a:p>
          <a:p>
            <a:r>
              <a:rPr lang="pt-BR" altLang="zh-CN" sz="1600" dirty="0">
                <a:latin typeface="Courier New" pitchFamily="1" charset="0"/>
              </a:rPr>
              <a:t>Rational operator/(Rational r1, Rational r2) {</a:t>
            </a:r>
          </a:p>
          <a:p>
            <a:r>
              <a:rPr lang="pt-BR" altLang="zh-CN" sz="1600" dirty="0">
                <a:latin typeface="Courier New" pitchFamily="1" charset="0"/>
              </a:rPr>
              <a:t>   return Rational(r1.num * r2.den, r1.den * r2.num);</a:t>
            </a:r>
          </a:p>
          <a:p>
            <a:r>
              <a:rPr lang="pt-BR" altLang="zh-CN" sz="1600" dirty="0">
                <a:latin typeface="Courier New" pitchFamily="1" charset="0"/>
              </a:rPr>
              <a:t>}</a:t>
            </a:r>
          </a:p>
        </p:txBody>
      </p:sp>
    </p:spTree>
    <p:extLst>
      <p:ext uri="{BB962C8B-B14F-4D97-AF65-F5344CB8AC3E}">
        <p14:creationId xmlns:p14="http://schemas.microsoft.com/office/powerpoint/2010/main" val="170581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874" name="Rectangle 2"/>
          <p:cNvSpPr>
            <a:spLocks noGrp="1" noChangeArrowheads="1"/>
          </p:cNvSpPr>
          <p:nvPr>
            <p:ph type="title"/>
          </p:nvPr>
        </p:nvSpPr>
        <p:spPr>
          <a:xfrm>
            <a:off x="0" y="76200"/>
            <a:ext cx="9144000" cy="1143000"/>
          </a:xfrm>
          <a:ln/>
        </p:spPr>
        <p:txBody>
          <a:bodyPr/>
          <a:lstStyle/>
          <a:p>
            <a:r>
              <a:rPr lang="en-US" sz="4000" dirty="0">
                <a:solidFill>
                  <a:srgbClr val="FF0000"/>
                </a:solidFill>
              </a:rPr>
              <a:t>Designing a token scanner class</a:t>
            </a:r>
            <a:endParaRPr lang="en-US" sz="4200" dirty="0">
              <a:solidFill>
                <a:srgbClr val="FF0000"/>
              </a:solidFill>
            </a:endParaRPr>
          </a:p>
        </p:txBody>
      </p:sp>
      <p:sp>
        <p:nvSpPr>
          <p:cNvPr id="31" name="Rectangle 3"/>
          <p:cNvSpPr>
            <a:spLocks noChangeArrowheads="1"/>
          </p:cNvSpPr>
          <p:nvPr/>
        </p:nvSpPr>
        <p:spPr bwMode="auto">
          <a:xfrm>
            <a:off x="482600" y="1155700"/>
            <a:ext cx="8128000" cy="2349500"/>
          </a:xfrm>
          <a:prstGeom prst="rect">
            <a:avLst/>
          </a:prstGeom>
          <a:noFill/>
          <a:ln w="9525">
            <a:noFill/>
            <a:miter lim="800000"/>
            <a:headEnd/>
            <a:tailEnd/>
          </a:ln>
        </p:spPr>
        <p:txBody>
          <a:bodyPr>
            <a:prstTxWarp prst="textNoShape">
              <a:avLst/>
            </a:prstTxWarp>
          </a:bodyPr>
          <a:lstStyle/>
          <a:p>
            <a:pPr marL="342900" indent="-342900">
              <a:spcAft>
                <a:spcPts val="1200"/>
              </a:spcAft>
              <a:buFont typeface="Arial" panose="020B0604020202020204" pitchFamily="34" charset="0"/>
              <a:buChar char="•"/>
            </a:pPr>
            <a:r>
              <a:rPr lang="en-US" altLang="zh-CN" sz="2400" b="0" dirty="0">
                <a:latin typeface="+mn-lt"/>
              </a:rPr>
              <a:t>Many applications need to divide a string into words, or more generally, into logical units that may be larger than a single character.  In computer science, such units are typically called </a:t>
            </a:r>
            <a:r>
              <a:rPr lang="en-US" altLang="zh-CN" sz="2400" i="1" dirty="0">
                <a:solidFill>
                  <a:srgbClr val="FF0000"/>
                </a:solidFill>
                <a:latin typeface="+mn-lt"/>
              </a:rPr>
              <a:t>tokens</a:t>
            </a:r>
            <a:r>
              <a:rPr lang="en-US" altLang="zh-CN" sz="2400" i="1" dirty="0">
                <a:latin typeface="+mn-lt"/>
              </a:rPr>
              <a:t>.</a:t>
            </a:r>
          </a:p>
          <a:p>
            <a:pPr marL="342900" lvl="0" indent="-342900">
              <a:spcAft>
                <a:spcPts val="1200"/>
              </a:spcAft>
              <a:buFont typeface="Arial" panose="020B0604020202020204" pitchFamily="34" charset="0"/>
              <a:buChar char="•"/>
            </a:pPr>
            <a:r>
              <a:rPr lang="en-US" altLang="zh-CN" sz="2400" b="0" dirty="0">
                <a:solidFill>
                  <a:srgbClr val="000000"/>
                </a:solidFill>
                <a:latin typeface="Times New Roman"/>
              </a:rPr>
              <a:t>The Stanford C++ library includes a </a:t>
            </a:r>
            <a:r>
              <a:rPr lang="en-US" altLang="zh-CN" sz="2000" dirty="0" err="1">
                <a:solidFill>
                  <a:srgbClr val="000000"/>
                </a:solidFill>
                <a:latin typeface="Courier New" pitchFamily="1" charset="0"/>
              </a:rPr>
              <a:t>TokenScanner</a:t>
            </a:r>
            <a:r>
              <a:rPr lang="en-US" altLang="zh-CN" sz="2400" b="0" dirty="0">
                <a:solidFill>
                  <a:srgbClr val="000000"/>
                </a:solidFill>
                <a:latin typeface="Times New Roman"/>
              </a:rPr>
              <a:t> class that offers considerable flexibility without sacrificing simplicity.</a:t>
            </a:r>
          </a:p>
        </p:txBody>
      </p:sp>
    </p:spTree>
    <p:extLst>
      <p:ext uri="{BB962C8B-B14F-4D97-AF65-F5344CB8AC3E}">
        <p14:creationId xmlns:p14="http://schemas.microsoft.com/office/powerpoint/2010/main" val="3300163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874" name="Rectangle 2"/>
          <p:cNvSpPr>
            <a:spLocks noGrp="1" noChangeArrowheads="1"/>
          </p:cNvSpPr>
          <p:nvPr>
            <p:ph type="title"/>
          </p:nvPr>
        </p:nvSpPr>
        <p:spPr>
          <a:xfrm>
            <a:off x="0" y="76200"/>
            <a:ext cx="9144000" cy="1143000"/>
          </a:xfrm>
          <a:ln/>
        </p:spPr>
        <p:txBody>
          <a:bodyPr/>
          <a:lstStyle/>
          <a:p>
            <a:r>
              <a:rPr lang="en-US" sz="4000" dirty="0">
                <a:solidFill>
                  <a:srgbClr val="FF0000"/>
                </a:solidFill>
              </a:rPr>
              <a:t>Designing a token scanner class</a:t>
            </a:r>
            <a:endParaRPr lang="en-US" sz="4200" dirty="0">
              <a:solidFill>
                <a:srgbClr val="FF0000"/>
              </a:solidFill>
            </a:endParaRPr>
          </a:p>
        </p:txBody>
      </p:sp>
      <p:sp>
        <p:nvSpPr>
          <p:cNvPr id="31" name="Rectangle 3"/>
          <p:cNvSpPr>
            <a:spLocks noChangeArrowheads="1"/>
          </p:cNvSpPr>
          <p:nvPr/>
        </p:nvSpPr>
        <p:spPr bwMode="auto">
          <a:xfrm>
            <a:off x="482600" y="1155700"/>
            <a:ext cx="8356600" cy="5321300"/>
          </a:xfrm>
          <a:prstGeom prst="rect">
            <a:avLst/>
          </a:prstGeom>
          <a:noFill/>
          <a:ln w="9525">
            <a:noFill/>
            <a:miter lim="800000"/>
            <a:headEnd/>
            <a:tailEnd/>
          </a:ln>
        </p:spPr>
        <p:txBody>
          <a:bodyPr>
            <a:prstTxWarp prst="textNoShape">
              <a:avLst/>
            </a:prstTxWarp>
          </a:bodyPr>
          <a:lstStyle/>
          <a:p>
            <a:pPr marL="342900" marR="0" lvl="0" indent="-342900" algn="l" defTabSz="914400" rtl="0" eaLnBrk="0" fontAlgn="base" latinLnBrk="0" hangingPunct="0">
              <a:lnSpc>
                <a:spcPct val="85000"/>
              </a:lnSpc>
              <a:spcBef>
                <a:spcPct val="0"/>
              </a:spcBef>
              <a:spcAft>
                <a:spcPts val="60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From the client’s point of view:</a:t>
            </a:r>
          </a:p>
          <a:p>
            <a:pPr marL="342900" marR="0" lvl="0" indent="-342900" algn="l" defTabSz="914400" rtl="0" eaLnBrk="0" fontAlgn="base" latinLnBrk="0" hangingPunct="0">
              <a:lnSpc>
                <a:spcPct val="85000"/>
              </a:lnSpc>
              <a:spcBef>
                <a:spcPct val="0"/>
              </a:spcBef>
              <a:spcAft>
                <a:spcPts val="600"/>
              </a:spcAft>
              <a:buClrTx/>
              <a:buSzTx/>
              <a:buFont typeface="Arial" panose="020B0604020202020204" pitchFamily="34" charset="0"/>
              <a:buChar char="•"/>
              <a:tabLst/>
              <a:defRPr/>
            </a:pPr>
            <a:endParaRPr lang="en-US" altLang="zh-CN" sz="2400" b="0" dirty="0">
              <a:solidFill>
                <a:srgbClr val="000000"/>
              </a:solidFill>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85000"/>
              </a:lnSpc>
              <a:spcBef>
                <a:spcPct val="0"/>
              </a:spcBef>
              <a:spcAft>
                <a:spcPts val="600"/>
              </a:spcAft>
              <a:buClrTx/>
              <a:buSzTx/>
              <a:buFont typeface="Arial" panose="020B0604020202020204" pitchFamily="34" charset="0"/>
              <a:buChar char="•"/>
              <a:tabLst/>
              <a:defRPr/>
            </a:pPr>
            <a:endParaRPr kumimoji="0" lang="en-US" altLang="zh-CN" sz="2400" b="0" i="0" u="none" strike="noStrike" kern="12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85000"/>
              </a:lnSpc>
              <a:spcBef>
                <a:spcPct val="0"/>
              </a:spcBef>
              <a:spcAft>
                <a:spcPts val="600"/>
              </a:spcAft>
              <a:buClrTx/>
              <a:buSzTx/>
              <a:buFont typeface="Arial" panose="020B0604020202020204" pitchFamily="34" charset="0"/>
              <a:buChar char="•"/>
              <a:tabLst/>
              <a:defRPr/>
            </a:pPr>
            <a:endParaRPr lang="en-US" altLang="zh-CN" sz="2400" b="0" dirty="0">
              <a:solidFill>
                <a:srgbClr val="000000"/>
              </a:solidFill>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85000"/>
              </a:lnSpc>
              <a:spcBef>
                <a:spcPct val="0"/>
              </a:spcBef>
              <a:spcAft>
                <a:spcPts val="600"/>
              </a:spcAft>
              <a:buClrTx/>
              <a:buSzTx/>
              <a:buFont typeface="Arial" panose="020B0604020202020204" pitchFamily="34" charset="0"/>
              <a:buChar char="•"/>
              <a:tabLst/>
              <a:defRPr/>
            </a:pPr>
            <a:endParaRPr kumimoji="0" lang="en-US" altLang="zh-CN" sz="2400" b="0" i="0" u="none" strike="noStrike" kern="12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85000"/>
              </a:lnSpc>
              <a:spcBef>
                <a:spcPct val="0"/>
              </a:spcBef>
              <a:spcAft>
                <a:spcPts val="600"/>
              </a:spcAft>
              <a:buClrTx/>
              <a:buSzTx/>
              <a:buFont typeface="Arial" panose="020B0604020202020204" pitchFamily="34" charset="0"/>
              <a:buChar char="•"/>
              <a:tabLst/>
              <a:defRPr/>
            </a:pPr>
            <a:endParaRPr lang="en-US" altLang="zh-CN" sz="2400" b="0" dirty="0">
              <a:solidFill>
                <a:srgbClr val="000000"/>
              </a:solidFill>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85000"/>
              </a:lnSpc>
              <a:spcBef>
                <a:spcPct val="0"/>
              </a:spcBef>
              <a:spcAft>
                <a:spcPts val="600"/>
              </a:spcAft>
              <a:buClrTx/>
              <a:buSzTx/>
              <a:buFont typeface="Arial" panose="020B0604020202020204" pitchFamily="34" charset="0"/>
              <a:buChar char="•"/>
              <a:tabLst/>
              <a:defRPr/>
            </a:pPr>
            <a:endParaRPr kumimoji="0" lang="en-US" altLang="zh-CN" sz="2400" b="0" i="0" u="none" strike="noStrike" kern="12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a:p>
            <a:pPr marL="342900" lvl="0" indent="-342900">
              <a:lnSpc>
                <a:spcPct val="85000"/>
              </a:lnSpc>
              <a:spcAft>
                <a:spcPts val="600"/>
              </a:spcAft>
              <a:buFont typeface="Arial" panose="020B0604020202020204" pitchFamily="34" charset="0"/>
              <a:buChar char="•"/>
              <a:defRPr/>
            </a:pPr>
            <a:r>
              <a:rPr lang="en-US" altLang="zh-CN" sz="2400" b="0" dirty="0">
                <a:solidFill>
                  <a:srgbClr val="000000"/>
                </a:solidFill>
                <a:latin typeface="Times New Roman"/>
              </a:rPr>
              <a:t>From the implementer’s point of view:</a:t>
            </a:r>
          </a:p>
          <a:p>
            <a:pPr marL="914400" lvl="1" indent="-457200">
              <a:lnSpc>
                <a:spcPct val="85000"/>
              </a:lnSpc>
              <a:spcAft>
                <a:spcPts val="600"/>
              </a:spcAft>
              <a:buFontTx/>
              <a:buChar char="–"/>
              <a:defRPr/>
            </a:pPr>
            <a:r>
              <a:rPr lang="en-US" altLang="zh-CN" sz="2400" b="0" dirty="0">
                <a:solidFill>
                  <a:srgbClr val="000000"/>
                </a:solidFill>
                <a:latin typeface="Times New Roman"/>
              </a:rPr>
              <a:t>A </a:t>
            </a:r>
            <a:r>
              <a:rPr lang="en-US" altLang="zh-CN" sz="2000" dirty="0" err="1">
                <a:solidFill>
                  <a:srgbClr val="000000"/>
                </a:solidFill>
                <a:latin typeface="Courier New" pitchFamily="1" charset="0"/>
              </a:rPr>
              <a:t>setInput</a:t>
            </a:r>
            <a:r>
              <a:rPr lang="en-US" altLang="zh-CN" sz="2400" b="0" dirty="0">
                <a:solidFill>
                  <a:srgbClr val="000000"/>
                </a:solidFill>
                <a:latin typeface="Times New Roman"/>
              </a:rPr>
              <a:t> method that allows clients to specify the token source, ideally, overloaded to take either a string or an input stream.</a:t>
            </a:r>
          </a:p>
          <a:p>
            <a:pPr marL="914400" lvl="1" indent="-457200">
              <a:lnSpc>
                <a:spcPct val="85000"/>
              </a:lnSpc>
              <a:spcAft>
                <a:spcPts val="600"/>
              </a:spcAft>
              <a:buFontTx/>
              <a:buChar char="–"/>
              <a:defRPr/>
            </a:pPr>
            <a:r>
              <a:rPr lang="en-US" altLang="zh-CN" sz="2400" b="0" dirty="0">
                <a:solidFill>
                  <a:srgbClr val="000000"/>
                </a:solidFill>
                <a:latin typeface="Times New Roman"/>
              </a:rPr>
              <a:t>A </a:t>
            </a:r>
            <a:r>
              <a:rPr lang="en-US" altLang="zh-CN" sz="2000" dirty="0" err="1">
                <a:solidFill>
                  <a:srgbClr val="000000"/>
                </a:solidFill>
                <a:latin typeface="Courier New" pitchFamily="1" charset="0"/>
              </a:rPr>
              <a:t>hasMoreTokens</a:t>
            </a:r>
            <a:r>
              <a:rPr lang="en-US" altLang="zh-CN" sz="2400" b="0" dirty="0">
                <a:solidFill>
                  <a:srgbClr val="000000"/>
                </a:solidFill>
                <a:latin typeface="Times New Roman"/>
              </a:rPr>
              <a:t> method that tests whether the token scanner has any tokens left to process.</a:t>
            </a:r>
          </a:p>
          <a:p>
            <a:pPr marL="914400" lvl="1" indent="-457200">
              <a:lnSpc>
                <a:spcPct val="85000"/>
              </a:lnSpc>
              <a:spcAft>
                <a:spcPts val="600"/>
              </a:spcAft>
              <a:buFontTx/>
              <a:buChar char="–"/>
              <a:defRPr/>
            </a:pPr>
            <a:r>
              <a:rPr lang="en-US" altLang="zh-CN" sz="2400" b="0" dirty="0">
                <a:solidFill>
                  <a:srgbClr val="000000"/>
                </a:solidFill>
                <a:latin typeface="Times New Roman"/>
              </a:rPr>
              <a:t>A </a:t>
            </a:r>
            <a:r>
              <a:rPr lang="en-US" altLang="zh-CN" sz="2000" dirty="0" err="1">
                <a:solidFill>
                  <a:srgbClr val="000000"/>
                </a:solidFill>
                <a:latin typeface="Courier New" pitchFamily="1" charset="0"/>
              </a:rPr>
              <a:t>nextToken</a:t>
            </a:r>
            <a:r>
              <a:rPr lang="en-US" altLang="zh-CN" sz="2400" b="0" dirty="0">
                <a:solidFill>
                  <a:srgbClr val="000000"/>
                </a:solidFill>
                <a:latin typeface="Times New Roman"/>
              </a:rPr>
              <a:t> method that scans and returns the next token.</a:t>
            </a:r>
          </a:p>
        </p:txBody>
      </p:sp>
      <p:sp>
        <p:nvSpPr>
          <p:cNvPr id="5" name="Rectangle 7"/>
          <p:cNvSpPr>
            <a:spLocks noChangeArrowheads="1"/>
          </p:cNvSpPr>
          <p:nvPr/>
        </p:nvSpPr>
        <p:spPr bwMode="auto">
          <a:xfrm>
            <a:off x="914400" y="1752600"/>
            <a:ext cx="7848600" cy="18415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2200" b="0" i="1" u="none" strike="noStrike" kern="1200" cap="none" spc="0" normalizeH="0" baseline="0" noProof="0" dirty="0">
                <a:ln>
                  <a:noFill/>
                </a:ln>
                <a:solidFill>
                  <a:srgbClr val="000000"/>
                </a:solidFill>
                <a:effectLst/>
                <a:uLnTx/>
                <a:uFillTx/>
                <a:latin typeface="+mn-lt"/>
                <a:ea typeface="+mn-ea"/>
                <a:cs typeface="+mn-cs"/>
              </a:rPr>
              <a:t>Set the input for the token scanner to be some string or input stream.</a:t>
            </a:r>
          </a:p>
          <a:p>
            <a:pPr marL="0" marR="0" lvl="0" indent="0" algn="l" defTabSz="914400" rtl="0" eaLnBrk="0" fontAlgn="base" latinLnBrk="0" hangingPunct="0">
              <a:lnSpc>
                <a:spcPct val="100000"/>
              </a:lnSpc>
              <a:spcBef>
                <a:spcPct val="0"/>
              </a:spcBef>
              <a:spcAft>
                <a:spcPct val="0"/>
              </a:spcAft>
              <a:buClrTx/>
              <a:buSzTx/>
              <a:buFontTx/>
              <a:buNone/>
              <a:tabLst/>
              <a:defRPr/>
            </a:pPr>
            <a:r>
              <a:rPr lang="en-US" altLang="zh-CN" sz="2000" dirty="0">
                <a:solidFill>
                  <a:srgbClr val="000000"/>
                </a:solidFill>
                <a:latin typeface="Courier New" pitchFamily="1" charset="0"/>
              </a:rPr>
              <a:t>while (</a:t>
            </a:r>
            <a:r>
              <a:rPr kumimoji="0" lang="en-US" altLang="zh-CN" sz="2200" b="0" i="1" u="none" strike="noStrike" kern="1200" cap="none" spc="0" normalizeH="0" baseline="0" noProof="0" dirty="0">
                <a:ln>
                  <a:noFill/>
                </a:ln>
                <a:solidFill>
                  <a:srgbClr val="000000"/>
                </a:solidFill>
                <a:effectLst/>
                <a:uLnTx/>
                <a:uFillTx/>
                <a:latin typeface="+mn-lt"/>
                <a:ea typeface="+mn-ea"/>
                <a:cs typeface="+mn-cs"/>
              </a:rPr>
              <a:t>more tokens are available</a:t>
            </a:r>
            <a:r>
              <a:rPr lang="en-US" altLang="zh-CN" sz="2000" dirty="0">
                <a:solidFill>
                  <a:srgbClr val="000000"/>
                </a:solidFill>
                <a:latin typeface="Courier New" pitchFamily="1" charset="0"/>
              </a:rPr>
              <a:t>)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2200" b="0" i="1" u="none" strike="noStrike" kern="1200" cap="none" spc="0" normalizeH="0" baseline="0" noProof="0" dirty="0">
                <a:ln>
                  <a:noFill/>
                </a:ln>
                <a:solidFill>
                  <a:srgbClr val="000000"/>
                </a:solidFill>
                <a:effectLst/>
                <a:uLnTx/>
                <a:uFillTx/>
                <a:latin typeface="+mn-lt"/>
                <a:ea typeface="+mn-ea"/>
                <a:cs typeface="+mn-cs"/>
              </a:rPr>
              <a:t>      Read the next token.</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2200" b="0" i="1" u="none" strike="noStrike" kern="1200" cap="none" spc="0" normalizeH="0" baseline="0" noProof="0" dirty="0">
                <a:ln>
                  <a:noFill/>
                </a:ln>
                <a:solidFill>
                  <a:srgbClr val="000000"/>
                </a:solidFill>
                <a:effectLst/>
                <a:uLnTx/>
                <a:uFillTx/>
                <a:latin typeface="+mn-lt"/>
                <a:ea typeface="+mn-ea"/>
                <a:cs typeface="+mn-cs"/>
              </a:rPr>
              <a:t>      Perform other operations using the token.</a:t>
            </a:r>
          </a:p>
          <a:p>
            <a:pPr marL="0" marR="0" lvl="0" indent="0" algn="l" defTabSz="914400" rtl="0" eaLnBrk="0" fontAlgn="base" latinLnBrk="0" hangingPunct="0">
              <a:lnSpc>
                <a:spcPct val="100000"/>
              </a:lnSpc>
              <a:spcBef>
                <a:spcPct val="0"/>
              </a:spcBef>
              <a:spcAft>
                <a:spcPct val="0"/>
              </a:spcAft>
              <a:buClrTx/>
              <a:buSzTx/>
              <a:buFontTx/>
              <a:buNone/>
              <a:tabLst/>
              <a:defRPr/>
            </a:pPr>
            <a:r>
              <a:rPr lang="en-US" altLang="zh-CN" sz="2000" dirty="0">
                <a:solidFill>
                  <a:srgbClr val="000000"/>
                </a:solidFill>
                <a:latin typeface="Courier New" pitchFamily="1" charset="0"/>
              </a:rPr>
              <a:t>}</a:t>
            </a:r>
          </a:p>
        </p:txBody>
      </p:sp>
    </p:spTree>
    <p:extLst>
      <p:ext uri="{BB962C8B-B14F-4D97-AF65-F5344CB8AC3E}">
        <p14:creationId xmlns:p14="http://schemas.microsoft.com/office/powerpoint/2010/main" val="1675995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
                                            <p:txEl>
                                              <p:pRg st="9" end="9"/>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Structures</a:t>
            </a:r>
            <a:endParaRPr lang="en-US" dirty="0">
              <a:solidFill>
                <a:schemeClr val="tx1"/>
              </a:solidFill>
            </a:endParaRPr>
          </a:p>
        </p:txBody>
      </p:sp>
      <p:sp>
        <p:nvSpPr>
          <p:cNvPr id="889865" name="Rectangle 9"/>
          <p:cNvSpPr>
            <a:spLocks noGrp="1" noChangeAspect="1" noChangeArrowheads="1"/>
          </p:cNvSpPr>
          <p:nvPr>
            <p:ph type="body" idx="1"/>
          </p:nvPr>
        </p:nvSpPr>
        <p:spPr>
          <a:xfrm>
            <a:off x="450850" y="1219200"/>
            <a:ext cx="8235950" cy="4724400"/>
          </a:xfrm>
          <a:noFill/>
          <a:ln/>
        </p:spPr>
        <p:txBody>
          <a:bodyPr/>
          <a:lstStyle/>
          <a:p>
            <a:pPr>
              <a:lnSpc>
                <a:spcPct val="85000"/>
              </a:lnSpc>
              <a:spcBef>
                <a:spcPct val="0"/>
              </a:spcBef>
              <a:spcAft>
                <a:spcPts val="1200"/>
              </a:spcAft>
            </a:pPr>
            <a:r>
              <a:rPr lang="en-US" sz="2400" dirty="0"/>
              <a:t>All modern higher-level languages offer some facility for representing </a:t>
            </a:r>
            <a:r>
              <a:rPr lang="en-US" sz="2400" b="1" i="1" dirty="0">
                <a:solidFill>
                  <a:srgbClr val="FF0000"/>
                </a:solidFill>
              </a:rPr>
              <a:t>structures</a:t>
            </a:r>
            <a:r>
              <a:rPr lang="en-US" sz="2400" i="1" dirty="0"/>
              <a:t>,</a:t>
            </a:r>
            <a:r>
              <a:rPr lang="en-US" sz="2400" dirty="0"/>
              <a:t> which are </a:t>
            </a:r>
            <a:r>
              <a:rPr lang="en-US" sz="2400" dirty="0">
                <a:solidFill>
                  <a:srgbClr val="FF0000"/>
                </a:solidFill>
              </a:rPr>
              <a:t>compound</a:t>
            </a:r>
            <a:r>
              <a:rPr lang="en-US" sz="2400" dirty="0"/>
              <a:t> values in which the individual components are specified by name.</a:t>
            </a:r>
          </a:p>
          <a:p>
            <a:pPr>
              <a:lnSpc>
                <a:spcPct val="85000"/>
              </a:lnSpc>
              <a:spcBef>
                <a:spcPct val="0"/>
              </a:spcBef>
              <a:spcAft>
                <a:spcPts val="1200"/>
              </a:spcAft>
            </a:pPr>
            <a:r>
              <a:rPr lang="en-US" sz="2400" dirty="0"/>
              <a:t>Given that C++ is a superset of the older C language, it is still possible to define classic C structures, which are defined using the following syntactic form:</a:t>
            </a:r>
          </a:p>
          <a:p>
            <a:pPr>
              <a:lnSpc>
                <a:spcPct val="85000"/>
              </a:lnSpc>
              <a:spcBef>
                <a:spcPct val="0"/>
              </a:spcBef>
              <a:spcAft>
                <a:spcPts val="1200"/>
              </a:spcAft>
            </a:pPr>
            <a:endParaRPr lang="en-US" sz="2400" dirty="0"/>
          </a:p>
          <a:p>
            <a:pPr>
              <a:lnSpc>
                <a:spcPct val="85000"/>
              </a:lnSpc>
              <a:spcBef>
                <a:spcPct val="0"/>
              </a:spcBef>
              <a:spcAft>
                <a:spcPts val="1200"/>
              </a:spcAft>
            </a:pPr>
            <a:endParaRPr lang="en-US" sz="2400" dirty="0"/>
          </a:p>
          <a:p>
            <a:pPr>
              <a:lnSpc>
                <a:spcPct val="85000"/>
              </a:lnSpc>
              <a:spcBef>
                <a:spcPct val="0"/>
              </a:spcBef>
              <a:spcAft>
                <a:spcPts val="1200"/>
              </a:spcAft>
            </a:pPr>
            <a:endParaRPr lang="en-US" sz="2400" dirty="0"/>
          </a:p>
          <a:p>
            <a:pPr>
              <a:lnSpc>
                <a:spcPct val="85000"/>
              </a:lnSpc>
              <a:spcBef>
                <a:spcPct val="0"/>
              </a:spcBef>
              <a:spcAft>
                <a:spcPts val="1200"/>
              </a:spcAft>
              <a:buClr>
                <a:schemeClr val="tx1"/>
              </a:buClr>
            </a:pPr>
            <a:r>
              <a:rPr lang="en-US" altLang="zh-CN" sz="2400" dirty="0">
                <a:solidFill>
                  <a:srgbClr val="FF0000"/>
                </a:solidFill>
              </a:rPr>
              <a:t>This definition creates a </a:t>
            </a:r>
            <a:r>
              <a:rPr lang="en-US" altLang="zh-CN" sz="2400" i="1" dirty="0">
                <a:solidFill>
                  <a:srgbClr val="FF0000"/>
                </a:solidFill>
              </a:rPr>
              <a:t>type,</a:t>
            </a:r>
            <a:r>
              <a:rPr lang="en-US" altLang="zh-CN" sz="2400" dirty="0">
                <a:solidFill>
                  <a:srgbClr val="FF0000"/>
                </a:solidFill>
              </a:rPr>
              <a:t> not a </a:t>
            </a:r>
            <a:r>
              <a:rPr lang="en-US" altLang="zh-CN" sz="2400" i="1" dirty="0">
                <a:solidFill>
                  <a:srgbClr val="FF0000"/>
                </a:solidFill>
              </a:rPr>
              <a:t>variable.</a:t>
            </a:r>
            <a:r>
              <a:rPr lang="en-US" altLang="zh-CN" sz="2400" dirty="0"/>
              <a:t>  If you want to declare variables of the structure type, you use the type name just as you would with any other declaration.</a:t>
            </a:r>
          </a:p>
        </p:txBody>
      </p:sp>
      <p:sp>
        <p:nvSpPr>
          <p:cNvPr id="5" name="Text Box 5"/>
          <p:cNvSpPr txBox="1">
            <a:spLocks noChangeArrowheads="1"/>
          </p:cNvSpPr>
          <p:nvPr/>
        </p:nvSpPr>
        <p:spPr bwMode="auto">
          <a:xfrm>
            <a:off x="1803400" y="3567341"/>
            <a:ext cx="5588000" cy="928459"/>
          </a:xfrm>
          <a:prstGeom prst="rect">
            <a:avLst/>
          </a:prstGeom>
          <a:solidFill>
            <a:schemeClr val="bg1"/>
          </a:solidFill>
          <a:ln w="9525">
            <a:solidFill>
              <a:schemeClr val="tx1"/>
            </a:solidFill>
            <a:miter lim="800000"/>
            <a:headEnd/>
            <a:tailEnd/>
          </a:ln>
          <a:effectLst/>
        </p:spPr>
        <p:txBody>
          <a:bodyPr>
            <a:prstTxWarp prst="textNoShape">
              <a:avLst/>
            </a:prstTxWarp>
            <a:spAutoFit/>
          </a:bodyPr>
          <a:lstStyle/>
          <a:p>
            <a:pPr>
              <a:lnSpc>
                <a:spcPct val="90000"/>
              </a:lnSpc>
            </a:pPr>
            <a:r>
              <a:rPr lang="en-US" sz="2000" dirty="0" err="1">
                <a:latin typeface="Courier New" charset="0"/>
              </a:rPr>
              <a:t>struct</a:t>
            </a:r>
            <a:r>
              <a:rPr lang="en-US" sz="2000" dirty="0">
                <a:latin typeface="Courier New" charset="0"/>
              </a:rPr>
              <a:t> </a:t>
            </a:r>
            <a:r>
              <a:rPr lang="en-US" sz="2000" b="0" i="1" dirty="0" err="1"/>
              <a:t>typename</a:t>
            </a:r>
            <a:r>
              <a:rPr lang="en-US" sz="2000" dirty="0">
                <a:latin typeface="Courier New" charset="0"/>
              </a:rPr>
              <a:t> {</a:t>
            </a:r>
          </a:p>
          <a:p>
            <a:pPr>
              <a:lnSpc>
                <a:spcPct val="90000"/>
              </a:lnSpc>
            </a:pPr>
            <a:r>
              <a:rPr lang="en-US" sz="2000" i="1" dirty="0">
                <a:latin typeface="Courier New" charset="0"/>
              </a:rPr>
              <a:t>   </a:t>
            </a:r>
            <a:r>
              <a:rPr lang="en-US" sz="2000" b="0" i="1" dirty="0"/>
              <a:t>declarations of fields</a:t>
            </a:r>
            <a:endParaRPr lang="en-US" sz="2000" i="1" dirty="0">
              <a:latin typeface="Courier New" charset="0"/>
            </a:endParaRPr>
          </a:p>
          <a:p>
            <a:pPr>
              <a:lnSpc>
                <a:spcPct val="90000"/>
              </a:lnSpc>
            </a:pPr>
            <a:r>
              <a:rPr lang="en-US" sz="2000" dirty="0">
                <a:latin typeface="Courier New" charset="0"/>
              </a:rPr>
              <a:t>};</a:t>
            </a:r>
          </a:p>
        </p:txBody>
      </p:sp>
    </p:spTree>
    <p:extLst>
      <p:ext uri="{BB962C8B-B14F-4D97-AF65-F5344CB8AC3E}">
        <p14:creationId xmlns:p14="http://schemas.microsoft.com/office/powerpoint/2010/main" val="2879371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986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8986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9865" grpId="0" uiExpand="1" build="p"/>
      <p:bldP spid="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874" name="Rectangle 2"/>
          <p:cNvSpPr>
            <a:spLocks noGrp="1" noChangeArrowheads="1"/>
          </p:cNvSpPr>
          <p:nvPr>
            <p:ph type="title"/>
          </p:nvPr>
        </p:nvSpPr>
        <p:spPr>
          <a:xfrm>
            <a:off x="0" y="76200"/>
            <a:ext cx="9144000" cy="1143000"/>
          </a:xfrm>
          <a:ln/>
        </p:spPr>
        <p:txBody>
          <a:bodyPr/>
          <a:lstStyle/>
          <a:p>
            <a:r>
              <a:rPr lang="en-US" sz="4000" dirty="0">
                <a:solidFill>
                  <a:srgbClr val="FF0000"/>
                </a:solidFill>
              </a:rPr>
              <a:t>Methods in the </a:t>
            </a:r>
            <a:r>
              <a:rPr lang="en-US" sz="3600" b="1" dirty="0" err="1">
                <a:solidFill>
                  <a:srgbClr val="FF0000"/>
                </a:solidFill>
                <a:latin typeface="Courier New" charset="0"/>
              </a:rPr>
              <a:t>TokenScanner</a:t>
            </a:r>
            <a:r>
              <a:rPr lang="en-US" sz="4000" dirty="0">
                <a:solidFill>
                  <a:srgbClr val="FF0000"/>
                </a:solidFill>
              </a:rPr>
              <a:t> Class</a:t>
            </a:r>
            <a:endParaRPr lang="en-US" sz="4200" dirty="0">
              <a:solidFill>
                <a:srgbClr val="FF0000"/>
              </a:solidFill>
            </a:endParaRPr>
          </a:p>
        </p:txBody>
      </p:sp>
      <p:grpSp>
        <p:nvGrpSpPr>
          <p:cNvPr id="2" name="Group 31"/>
          <p:cNvGrpSpPr>
            <a:grpSpLocks/>
          </p:cNvGrpSpPr>
          <p:nvPr/>
        </p:nvGrpSpPr>
        <p:grpSpPr bwMode="auto">
          <a:xfrm>
            <a:off x="495300" y="1219200"/>
            <a:ext cx="8191500" cy="854075"/>
            <a:chOff x="312" y="872"/>
            <a:chExt cx="5160" cy="538"/>
          </a:xfrm>
        </p:grpSpPr>
        <p:sp>
          <p:nvSpPr>
            <p:cNvPr id="591876" name="Rectangle 4"/>
            <p:cNvSpPr>
              <a:spLocks noChangeArrowheads="1"/>
            </p:cNvSpPr>
            <p:nvPr/>
          </p:nvSpPr>
          <p:spPr bwMode="auto">
            <a:xfrm>
              <a:off x="312" y="87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77" name="Text Box 5"/>
            <p:cNvSpPr txBox="1">
              <a:spLocks noChangeArrowheads="1"/>
            </p:cNvSpPr>
            <p:nvPr/>
          </p:nvSpPr>
          <p:spPr bwMode="auto">
            <a:xfrm>
              <a:off x="408" y="872"/>
              <a:ext cx="5064" cy="538"/>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scanner.setInput(str)  </a:t>
              </a:r>
              <a:r>
                <a:rPr lang="en-US" sz="2000" b="0" i="1">
                  <a:solidFill>
                    <a:srgbClr val="000000"/>
                  </a:solidFill>
                </a:rPr>
                <a:t>or</a:t>
              </a:r>
              <a:r>
                <a:rPr lang="en-US" sz="2000">
                  <a:solidFill>
                    <a:srgbClr val="000000"/>
                  </a:solidFill>
                  <a:latin typeface="Courier New" charset="0"/>
                </a:rPr>
                <a:t>  scanner.setInput(infile)</a:t>
              </a:r>
            </a:p>
            <a:p>
              <a:pPr>
                <a:spcBef>
                  <a:spcPct val="50000"/>
                </a:spcBef>
              </a:pPr>
              <a:endParaRPr lang="en-US" sz="2000">
                <a:solidFill>
                  <a:srgbClr val="000000"/>
                </a:solidFill>
                <a:latin typeface="Courier New" charset="0"/>
              </a:endParaRPr>
            </a:p>
          </p:txBody>
        </p:sp>
        <p:sp>
          <p:nvSpPr>
            <p:cNvPr id="591878" name="Text Box 6"/>
            <p:cNvSpPr txBox="1">
              <a:spLocks noChangeArrowheads="1"/>
            </p:cNvSpPr>
            <p:nvPr/>
          </p:nvSpPr>
          <p:spPr bwMode="auto">
            <a:xfrm>
              <a:off x="600" y="1049"/>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Sets the input for this scanner to the specified string or input stream.</a:t>
              </a:r>
            </a:p>
          </p:txBody>
        </p:sp>
      </p:grpSp>
      <p:grpSp>
        <p:nvGrpSpPr>
          <p:cNvPr id="3" name="Group 7"/>
          <p:cNvGrpSpPr>
            <a:grpSpLocks/>
          </p:cNvGrpSpPr>
          <p:nvPr/>
        </p:nvGrpSpPr>
        <p:grpSpPr bwMode="auto">
          <a:xfrm>
            <a:off x="495300" y="1866900"/>
            <a:ext cx="8153400" cy="674688"/>
            <a:chOff x="288" y="1511"/>
            <a:chExt cx="5136" cy="425"/>
          </a:xfrm>
        </p:grpSpPr>
        <p:sp>
          <p:nvSpPr>
            <p:cNvPr id="591880" name="Rectangle 8"/>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81" name="Text Box 9"/>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scanner.hasMoreTokens()</a:t>
              </a:r>
            </a:p>
          </p:txBody>
        </p:sp>
        <p:sp>
          <p:nvSpPr>
            <p:cNvPr id="591882" name="Text Box 10"/>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a:t>
              </a:r>
              <a:r>
                <a:rPr lang="en-US" sz="1600">
                  <a:solidFill>
                    <a:srgbClr val="000000"/>
                  </a:solidFill>
                  <a:latin typeface="Courier New" charset="0"/>
                </a:rPr>
                <a:t>true</a:t>
              </a:r>
              <a:r>
                <a:rPr lang="en-US" sz="1800" b="0">
                  <a:solidFill>
                    <a:srgbClr val="000000"/>
                  </a:solidFill>
                </a:rPr>
                <a:t> if more tokens exist, and </a:t>
              </a:r>
              <a:r>
                <a:rPr lang="en-US" sz="1600">
                  <a:solidFill>
                    <a:srgbClr val="000000"/>
                  </a:solidFill>
                  <a:latin typeface="Courier New" charset="0"/>
                </a:rPr>
                <a:t>false</a:t>
              </a:r>
              <a:r>
                <a:rPr lang="en-US" sz="1800" b="0">
                  <a:solidFill>
                    <a:srgbClr val="000000"/>
                  </a:solidFill>
                </a:rPr>
                <a:t> at the end of the token stream.  </a:t>
              </a:r>
            </a:p>
          </p:txBody>
        </p:sp>
      </p:grpSp>
      <p:grpSp>
        <p:nvGrpSpPr>
          <p:cNvPr id="4" name="Group 11"/>
          <p:cNvGrpSpPr>
            <a:grpSpLocks/>
          </p:cNvGrpSpPr>
          <p:nvPr/>
        </p:nvGrpSpPr>
        <p:grpSpPr bwMode="auto">
          <a:xfrm>
            <a:off x="495300" y="2527300"/>
            <a:ext cx="8153400" cy="661988"/>
            <a:chOff x="288" y="1103"/>
            <a:chExt cx="5136" cy="417"/>
          </a:xfrm>
        </p:grpSpPr>
        <p:sp>
          <p:nvSpPr>
            <p:cNvPr id="591884" name="Rectangle 12"/>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85" name="Text Box 13"/>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scanner.nextToken()</a:t>
              </a:r>
            </a:p>
          </p:txBody>
        </p:sp>
        <p:sp>
          <p:nvSpPr>
            <p:cNvPr id="591886" name="Text Box 14"/>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the next token from the token stream, and </a:t>
              </a:r>
              <a:r>
                <a:rPr lang="en-US" sz="1600">
                  <a:solidFill>
                    <a:srgbClr val="000000"/>
                  </a:solidFill>
                  <a:latin typeface="Courier New" charset="0"/>
                </a:rPr>
                <a:t>""</a:t>
              </a:r>
              <a:r>
                <a:rPr lang="en-US" sz="1800" b="0">
                  <a:solidFill>
                    <a:srgbClr val="000000"/>
                  </a:solidFill>
                </a:rPr>
                <a:t> at the end.</a:t>
              </a:r>
            </a:p>
          </p:txBody>
        </p:sp>
      </p:grpSp>
      <p:grpSp>
        <p:nvGrpSpPr>
          <p:cNvPr id="5" name="Group 15"/>
          <p:cNvGrpSpPr>
            <a:grpSpLocks/>
          </p:cNvGrpSpPr>
          <p:nvPr/>
        </p:nvGrpSpPr>
        <p:grpSpPr bwMode="auto">
          <a:xfrm>
            <a:off x="495300" y="3175000"/>
            <a:ext cx="8191500" cy="674688"/>
            <a:chOff x="312" y="2104"/>
            <a:chExt cx="5160" cy="425"/>
          </a:xfrm>
        </p:grpSpPr>
        <p:sp>
          <p:nvSpPr>
            <p:cNvPr id="591888" name="Rectangle 16"/>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89" name="Text Box 17"/>
            <p:cNvSpPr txBox="1">
              <a:spLocks noChangeArrowheads="1"/>
            </p:cNvSpPr>
            <p:nvPr/>
          </p:nvSpPr>
          <p:spPr bwMode="auto">
            <a:xfrm>
              <a:off x="408" y="2104"/>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a:solidFill>
                    <a:srgbClr val="000000"/>
                  </a:solidFill>
                  <a:latin typeface="Courier New" charset="0"/>
                </a:rPr>
                <a:t>scanner.saveToken(token)</a:t>
              </a:r>
            </a:p>
          </p:txBody>
        </p:sp>
        <p:sp>
          <p:nvSpPr>
            <p:cNvPr id="591890" name="Text Box 18"/>
            <p:cNvSpPr txBox="1">
              <a:spLocks noChangeArrowheads="1"/>
            </p:cNvSpPr>
            <p:nvPr/>
          </p:nvSpPr>
          <p:spPr bwMode="auto">
            <a:xfrm>
              <a:off x="600" y="2289"/>
              <a:ext cx="4872"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Saves </a:t>
              </a:r>
              <a:r>
                <a:rPr lang="en-US" sz="1600">
                  <a:solidFill>
                    <a:srgbClr val="000000"/>
                  </a:solidFill>
                  <a:latin typeface="Courier New" charset="0"/>
                </a:rPr>
                <a:t>token</a:t>
              </a:r>
              <a:r>
                <a:rPr lang="en-US" sz="1800" b="0">
                  <a:solidFill>
                    <a:srgbClr val="000000"/>
                  </a:solidFill>
                </a:rPr>
                <a:t> so that it will be read again on the next call to </a:t>
              </a:r>
              <a:r>
                <a:rPr lang="en-US" sz="1600">
                  <a:solidFill>
                    <a:srgbClr val="000000"/>
                  </a:solidFill>
                  <a:latin typeface="Courier New" charset="0"/>
                </a:rPr>
                <a:t>nextToken</a:t>
              </a:r>
              <a:r>
                <a:rPr lang="en-US" sz="1800" b="0">
                  <a:solidFill>
                    <a:srgbClr val="000000"/>
                  </a:solidFill>
                </a:rPr>
                <a:t>.</a:t>
              </a:r>
            </a:p>
          </p:txBody>
        </p:sp>
      </p:grpSp>
      <p:grpSp>
        <p:nvGrpSpPr>
          <p:cNvPr id="6" name="Group 27"/>
          <p:cNvGrpSpPr>
            <a:grpSpLocks/>
          </p:cNvGrpSpPr>
          <p:nvPr/>
        </p:nvGrpSpPr>
        <p:grpSpPr bwMode="auto">
          <a:xfrm>
            <a:off x="495300" y="3821113"/>
            <a:ext cx="8191500" cy="674687"/>
            <a:chOff x="312" y="2104"/>
            <a:chExt cx="5160" cy="425"/>
          </a:xfrm>
        </p:grpSpPr>
        <p:sp>
          <p:nvSpPr>
            <p:cNvPr id="591900" name="Rectangle 28"/>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901" name="Text Box 29"/>
            <p:cNvSpPr txBox="1">
              <a:spLocks noChangeArrowheads="1"/>
            </p:cNvSpPr>
            <p:nvPr/>
          </p:nvSpPr>
          <p:spPr bwMode="auto">
            <a:xfrm>
              <a:off x="408" y="2104"/>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a:solidFill>
                    <a:srgbClr val="000000"/>
                  </a:solidFill>
                  <a:latin typeface="Courier New" charset="0"/>
                </a:rPr>
                <a:t>scanner.ignoreWhitespace</a:t>
              </a:r>
              <a:r>
                <a:rPr lang="en-US" sz="2000" dirty="0">
                  <a:solidFill>
                    <a:srgbClr val="000000"/>
                  </a:solidFill>
                  <a:latin typeface="Courier New" charset="0"/>
                </a:rPr>
                <a:t>()</a:t>
              </a:r>
            </a:p>
          </p:txBody>
        </p:sp>
        <p:sp>
          <p:nvSpPr>
            <p:cNvPr id="591902" name="Text Box 30"/>
            <p:cNvSpPr txBox="1">
              <a:spLocks noChangeArrowheads="1"/>
            </p:cNvSpPr>
            <p:nvPr/>
          </p:nvSpPr>
          <p:spPr bwMode="auto">
            <a:xfrm>
              <a:off x="600" y="2289"/>
              <a:ext cx="4872"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Tells the scanner to ignore whitespace characters. </a:t>
              </a:r>
            </a:p>
          </p:txBody>
        </p:sp>
      </p:grpSp>
      <p:grpSp>
        <p:nvGrpSpPr>
          <p:cNvPr id="7" name="Group 19"/>
          <p:cNvGrpSpPr>
            <a:grpSpLocks/>
          </p:cNvGrpSpPr>
          <p:nvPr/>
        </p:nvGrpSpPr>
        <p:grpSpPr bwMode="auto">
          <a:xfrm>
            <a:off x="495300" y="4470400"/>
            <a:ext cx="8153400" cy="674688"/>
            <a:chOff x="312" y="2856"/>
            <a:chExt cx="5136" cy="425"/>
          </a:xfrm>
        </p:grpSpPr>
        <p:sp>
          <p:nvSpPr>
            <p:cNvPr id="591892" name="Rectangle 20"/>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93" name="Text Box 21"/>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a:solidFill>
                    <a:srgbClr val="000000"/>
                  </a:solidFill>
                  <a:latin typeface="Courier New" charset="0"/>
                </a:rPr>
                <a:t>scanner.scanNumbers</a:t>
              </a:r>
              <a:r>
                <a:rPr lang="en-US" sz="2000" dirty="0">
                  <a:solidFill>
                    <a:srgbClr val="000000"/>
                  </a:solidFill>
                  <a:latin typeface="Courier New" charset="0"/>
                </a:rPr>
                <a:t>()</a:t>
              </a:r>
            </a:p>
          </p:txBody>
        </p:sp>
        <p:sp>
          <p:nvSpPr>
            <p:cNvPr id="591894" name="Text Box 22"/>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Tells the scanner to treat numbers as single tokens.</a:t>
              </a:r>
            </a:p>
          </p:txBody>
        </p:sp>
      </p:grpSp>
      <p:grpSp>
        <p:nvGrpSpPr>
          <p:cNvPr id="8" name="Group 23"/>
          <p:cNvGrpSpPr>
            <a:grpSpLocks/>
          </p:cNvGrpSpPr>
          <p:nvPr/>
        </p:nvGrpSpPr>
        <p:grpSpPr bwMode="auto">
          <a:xfrm>
            <a:off x="495300" y="5129213"/>
            <a:ext cx="8153400" cy="674687"/>
            <a:chOff x="312" y="2856"/>
            <a:chExt cx="5136" cy="425"/>
          </a:xfrm>
        </p:grpSpPr>
        <p:sp>
          <p:nvSpPr>
            <p:cNvPr id="591896" name="Rectangle 24"/>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1897" name="Text Box 25"/>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a:solidFill>
                    <a:srgbClr val="000000"/>
                  </a:solidFill>
                  <a:latin typeface="Courier New" charset="0"/>
                </a:rPr>
                <a:t>scanner.scanStrings</a:t>
              </a:r>
              <a:r>
                <a:rPr lang="en-US" sz="2000" dirty="0">
                  <a:solidFill>
                    <a:srgbClr val="000000"/>
                  </a:solidFill>
                  <a:latin typeface="Courier New" charset="0"/>
                </a:rPr>
                <a:t>()</a:t>
              </a:r>
            </a:p>
          </p:txBody>
        </p:sp>
        <p:sp>
          <p:nvSpPr>
            <p:cNvPr id="591898" name="Text Box 26"/>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Tells the scanner to treat quoted strings as single tokens.</a:t>
              </a:r>
            </a:p>
          </p:txBody>
        </p:sp>
      </p:gr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Encapsulating Programs as Classes</a:t>
            </a:r>
            <a:endParaRPr lang="en-US" dirty="0">
              <a:solidFill>
                <a:schemeClr val="tx1"/>
              </a:solidFill>
            </a:endParaRPr>
          </a:p>
        </p:txBody>
      </p:sp>
      <p:sp>
        <p:nvSpPr>
          <p:cNvPr id="912387" name="Rectangle 3"/>
          <p:cNvSpPr>
            <a:spLocks noGrp="1" noChangeAspect="1" noChangeArrowheads="1"/>
          </p:cNvSpPr>
          <p:nvPr>
            <p:ph type="body" idx="1"/>
          </p:nvPr>
        </p:nvSpPr>
        <p:spPr>
          <a:xfrm>
            <a:off x="450850" y="1219200"/>
            <a:ext cx="8235950" cy="5181600"/>
          </a:xfrm>
          <a:noFill/>
          <a:ln/>
        </p:spPr>
        <p:txBody>
          <a:bodyPr/>
          <a:lstStyle/>
          <a:p>
            <a:pPr>
              <a:lnSpc>
                <a:spcPct val="85000"/>
              </a:lnSpc>
              <a:spcBef>
                <a:spcPct val="0"/>
              </a:spcBef>
              <a:spcAft>
                <a:spcPts val="1200"/>
              </a:spcAft>
            </a:pPr>
            <a:r>
              <a:rPr lang="en-US" sz="2400" dirty="0"/>
              <a:t>Particularly as programs grow larger and more complex, it is often useful to construct an object that represents the program, as opposed to writing the code directly inside the </a:t>
            </a:r>
            <a:r>
              <a:rPr lang="en-US" sz="2000" b="1" dirty="0">
                <a:latin typeface="Courier New"/>
                <a:cs typeface="Courier New"/>
              </a:rPr>
              <a:t>main</a:t>
            </a:r>
            <a:r>
              <a:rPr lang="en-US" sz="2400" dirty="0"/>
              <a:t> function.  Doing so has several advantages, including making it possible to associate instance variables with the program.</a:t>
            </a:r>
          </a:p>
          <a:p>
            <a:pPr>
              <a:lnSpc>
                <a:spcPct val="85000"/>
              </a:lnSpc>
              <a:spcBef>
                <a:spcPct val="0"/>
              </a:spcBef>
              <a:spcAft>
                <a:spcPts val="1200"/>
              </a:spcAft>
            </a:pPr>
            <a:r>
              <a:rPr lang="en-US" sz="2400" dirty="0"/>
              <a:t>The text uses a revised version of the checkout-line simulation from Chapter 5 to illustrate this technique.  The original </a:t>
            </a:r>
            <a:r>
              <a:rPr lang="en-US" sz="2000" b="1" kern="1200" dirty="0">
                <a:solidFill>
                  <a:srgbClr val="000000"/>
                </a:solidFill>
                <a:latin typeface="Courier New" charset="0"/>
              </a:rPr>
              <a:t>main</a:t>
            </a:r>
            <a:r>
              <a:rPr lang="en-US" sz="2400" dirty="0"/>
              <a:t> method has the following form:</a:t>
            </a:r>
          </a:p>
        </p:txBody>
      </p:sp>
      <p:sp>
        <p:nvSpPr>
          <p:cNvPr id="2" name="矩形 1">
            <a:extLst>
              <a:ext uri="{FF2B5EF4-FFF2-40B4-BE49-F238E27FC236}">
                <a16:creationId xmlns:a16="http://schemas.microsoft.com/office/drawing/2014/main" id="{8A830DAE-C919-4D6A-83EC-A73535B91A7D}"/>
              </a:ext>
            </a:extLst>
          </p:cNvPr>
          <p:cNvSpPr/>
          <p:nvPr/>
        </p:nvSpPr>
        <p:spPr>
          <a:xfrm>
            <a:off x="1050925" y="4092476"/>
            <a:ext cx="7035800" cy="2308324"/>
          </a:xfrm>
          <a:prstGeom prst="rect">
            <a:avLst/>
          </a:prstGeom>
          <a:solidFill>
            <a:schemeClr val="bg1"/>
          </a:solidFill>
          <a:ln>
            <a:solidFill>
              <a:schemeClr val="tx1"/>
            </a:solidFill>
          </a:ln>
        </p:spPr>
        <p:txBody>
          <a:bodyPr wrap="square">
            <a:spAutoFit/>
          </a:bodyPr>
          <a:lstStyle/>
          <a:p>
            <a:r>
              <a:rPr lang="en-US" altLang="zh-CN" sz="1800" dirty="0">
                <a:solidFill>
                  <a:srgbClr val="000000"/>
                </a:solidFill>
                <a:latin typeface="Courier New" charset="0"/>
              </a:rPr>
              <a:t>int main() {</a:t>
            </a:r>
          </a:p>
          <a:p>
            <a:r>
              <a:rPr lang="en-US" altLang="zh-CN" sz="1800" dirty="0">
                <a:solidFill>
                  <a:srgbClr val="000000"/>
                </a:solidFill>
                <a:latin typeface="Courier New" charset="0"/>
              </a:rPr>
              <a:t>   int </a:t>
            </a:r>
            <a:r>
              <a:rPr lang="en-US" altLang="zh-CN" sz="1800" dirty="0" err="1">
                <a:solidFill>
                  <a:srgbClr val="000000"/>
                </a:solidFill>
                <a:latin typeface="Courier New" charset="0"/>
              </a:rPr>
              <a:t>nServed</a:t>
            </a:r>
            <a:r>
              <a:rPr lang="en-US" altLang="zh-CN" sz="1800" dirty="0">
                <a:solidFill>
                  <a:srgbClr val="000000"/>
                </a:solidFill>
                <a:latin typeface="Courier New" charset="0"/>
              </a:rPr>
              <a:t>;</a:t>
            </a:r>
          </a:p>
          <a:p>
            <a:r>
              <a:rPr lang="en-US" altLang="zh-CN" sz="1800" dirty="0">
                <a:solidFill>
                  <a:srgbClr val="000000"/>
                </a:solidFill>
                <a:latin typeface="Courier New" charset="0"/>
              </a:rPr>
              <a:t>   int </a:t>
            </a:r>
            <a:r>
              <a:rPr lang="en-US" altLang="zh-CN" sz="1800" dirty="0" err="1">
                <a:solidFill>
                  <a:srgbClr val="000000"/>
                </a:solidFill>
                <a:latin typeface="Courier New" charset="0"/>
              </a:rPr>
              <a:t>totalWait</a:t>
            </a:r>
            <a:r>
              <a:rPr lang="en-US" altLang="zh-CN" sz="1800" dirty="0">
                <a:solidFill>
                  <a:srgbClr val="000000"/>
                </a:solidFill>
                <a:latin typeface="Courier New" charset="0"/>
              </a:rPr>
              <a:t>;</a:t>
            </a:r>
          </a:p>
          <a:p>
            <a:r>
              <a:rPr lang="en-US" altLang="zh-CN" sz="1800" dirty="0">
                <a:solidFill>
                  <a:srgbClr val="000000"/>
                </a:solidFill>
                <a:latin typeface="Courier New" charset="0"/>
              </a:rPr>
              <a:t>   int </a:t>
            </a:r>
            <a:r>
              <a:rPr lang="en-US" altLang="zh-CN" sz="1800" dirty="0" err="1">
                <a:solidFill>
                  <a:srgbClr val="000000"/>
                </a:solidFill>
                <a:latin typeface="Courier New" charset="0"/>
              </a:rPr>
              <a:t>totalLength</a:t>
            </a:r>
            <a:r>
              <a:rPr lang="en-US" altLang="zh-CN" sz="1800" dirty="0">
                <a:solidFill>
                  <a:srgbClr val="000000"/>
                </a:solidFill>
                <a:latin typeface="Courier New" charset="0"/>
              </a:rPr>
              <a:t>;</a:t>
            </a:r>
          </a:p>
          <a:p>
            <a:r>
              <a:rPr lang="en-US" altLang="zh-CN" sz="1800" dirty="0">
                <a:solidFill>
                  <a:srgbClr val="000000"/>
                </a:solidFill>
                <a:latin typeface="Courier New" charset="0"/>
              </a:rPr>
              <a:t>   </a:t>
            </a:r>
            <a:r>
              <a:rPr lang="en-US" altLang="zh-CN" sz="1800" dirty="0" err="1">
                <a:solidFill>
                  <a:srgbClr val="000000"/>
                </a:solidFill>
                <a:latin typeface="Courier New" charset="0"/>
              </a:rPr>
              <a:t>runSimulation</a:t>
            </a:r>
            <a:r>
              <a:rPr lang="en-US" altLang="zh-CN" sz="1800" dirty="0">
                <a:solidFill>
                  <a:srgbClr val="000000"/>
                </a:solidFill>
                <a:latin typeface="Courier New" charset="0"/>
              </a:rPr>
              <a:t>(</a:t>
            </a:r>
            <a:r>
              <a:rPr lang="en-US" altLang="zh-CN" sz="1800" dirty="0" err="1">
                <a:solidFill>
                  <a:srgbClr val="000000"/>
                </a:solidFill>
                <a:latin typeface="Courier New" charset="0"/>
              </a:rPr>
              <a:t>nServed</a:t>
            </a:r>
            <a:r>
              <a:rPr lang="en-US" altLang="zh-CN" sz="1800" dirty="0">
                <a:solidFill>
                  <a:srgbClr val="000000"/>
                </a:solidFill>
                <a:latin typeface="Courier New" charset="0"/>
              </a:rPr>
              <a:t>, </a:t>
            </a:r>
            <a:r>
              <a:rPr lang="en-US" altLang="zh-CN" sz="1800" dirty="0" err="1">
                <a:solidFill>
                  <a:srgbClr val="000000"/>
                </a:solidFill>
                <a:latin typeface="Courier New" charset="0"/>
              </a:rPr>
              <a:t>totalWait</a:t>
            </a:r>
            <a:r>
              <a:rPr lang="en-US" altLang="zh-CN" sz="1800" dirty="0">
                <a:solidFill>
                  <a:srgbClr val="000000"/>
                </a:solidFill>
                <a:latin typeface="Courier New" charset="0"/>
              </a:rPr>
              <a:t>, </a:t>
            </a:r>
            <a:r>
              <a:rPr lang="en-US" altLang="zh-CN" sz="1800" dirty="0" err="1">
                <a:solidFill>
                  <a:srgbClr val="000000"/>
                </a:solidFill>
                <a:latin typeface="Courier New" charset="0"/>
              </a:rPr>
              <a:t>totalLength</a:t>
            </a:r>
            <a:r>
              <a:rPr lang="en-US" altLang="zh-CN" sz="1800" dirty="0">
                <a:solidFill>
                  <a:srgbClr val="000000"/>
                </a:solidFill>
                <a:latin typeface="Courier New" charset="0"/>
              </a:rPr>
              <a:t>);</a:t>
            </a:r>
          </a:p>
          <a:p>
            <a:r>
              <a:rPr lang="en-US" altLang="zh-CN" sz="1800" dirty="0">
                <a:solidFill>
                  <a:srgbClr val="000000"/>
                </a:solidFill>
                <a:latin typeface="Courier New" charset="0"/>
              </a:rPr>
              <a:t>   </a:t>
            </a:r>
            <a:r>
              <a:rPr lang="en-US" altLang="zh-CN" sz="1800" dirty="0" err="1">
                <a:solidFill>
                  <a:srgbClr val="000000"/>
                </a:solidFill>
                <a:latin typeface="Courier New" charset="0"/>
              </a:rPr>
              <a:t>printReport</a:t>
            </a:r>
            <a:r>
              <a:rPr lang="en-US" altLang="zh-CN" sz="1800" dirty="0">
                <a:solidFill>
                  <a:srgbClr val="000000"/>
                </a:solidFill>
                <a:latin typeface="Courier New" charset="0"/>
              </a:rPr>
              <a:t>(</a:t>
            </a:r>
            <a:r>
              <a:rPr lang="en-US" altLang="zh-CN" sz="1800" dirty="0" err="1">
                <a:solidFill>
                  <a:srgbClr val="000000"/>
                </a:solidFill>
                <a:latin typeface="Courier New" charset="0"/>
              </a:rPr>
              <a:t>nServed</a:t>
            </a:r>
            <a:r>
              <a:rPr lang="en-US" altLang="zh-CN" sz="1800" dirty="0">
                <a:solidFill>
                  <a:srgbClr val="000000"/>
                </a:solidFill>
                <a:latin typeface="Courier New" charset="0"/>
              </a:rPr>
              <a:t>, </a:t>
            </a:r>
            <a:r>
              <a:rPr lang="en-US" altLang="zh-CN" sz="1800" dirty="0" err="1">
                <a:solidFill>
                  <a:srgbClr val="000000"/>
                </a:solidFill>
                <a:latin typeface="Courier New" charset="0"/>
              </a:rPr>
              <a:t>totalWait</a:t>
            </a:r>
            <a:r>
              <a:rPr lang="en-US" altLang="zh-CN" sz="1800" dirty="0">
                <a:solidFill>
                  <a:srgbClr val="000000"/>
                </a:solidFill>
                <a:latin typeface="Courier New" charset="0"/>
              </a:rPr>
              <a:t>, </a:t>
            </a:r>
            <a:r>
              <a:rPr lang="en-US" altLang="zh-CN" sz="1800" dirty="0" err="1">
                <a:solidFill>
                  <a:srgbClr val="000000"/>
                </a:solidFill>
                <a:latin typeface="Courier New" charset="0"/>
              </a:rPr>
              <a:t>totalLength</a:t>
            </a:r>
            <a:r>
              <a:rPr lang="en-US" altLang="zh-CN" sz="1800" dirty="0">
                <a:solidFill>
                  <a:srgbClr val="000000"/>
                </a:solidFill>
                <a:latin typeface="Courier New" charset="0"/>
              </a:rPr>
              <a:t>);</a:t>
            </a:r>
          </a:p>
          <a:p>
            <a:r>
              <a:rPr lang="en-US" altLang="zh-CN" sz="1800" dirty="0">
                <a:solidFill>
                  <a:srgbClr val="000000"/>
                </a:solidFill>
                <a:latin typeface="Courier New" charset="0"/>
              </a:rPr>
              <a:t>   return 0;</a:t>
            </a:r>
          </a:p>
          <a:p>
            <a:r>
              <a:rPr lang="en-US" altLang="zh-CN" sz="1800" dirty="0">
                <a:solidFill>
                  <a:srgbClr val="000000"/>
                </a:solidFill>
                <a:latin typeface="Courier New" charset="0"/>
              </a:rPr>
              <a:t>}</a:t>
            </a:r>
            <a:endParaRPr lang="zh-CN" altLang="en-US" sz="1800" dirty="0">
              <a:solidFill>
                <a:srgbClr val="000000"/>
              </a:solidFill>
              <a:latin typeface="Courier New"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238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2387" grpId="0" build="p"/>
      <p:bldP spid="2"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Encapsulating Programs as Classes</a:t>
            </a:r>
            <a:endParaRPr lang="en-US" dirty="0">
              <a:solidFill>
                <a:schemeClr val="tx1"/>
              </a:solidFill>
            </a:endParaRPr>
          </a:p>
        </p:txBody>
      </p:sp>
      <p:sp>
        <p:nvSpPr>
          <p:cNvPr id="912387" name="Rectangle 3"/>
          <p:cNvSpPr>
            <a:spLocks noGrp="1" noChangeAspect="1" noChangeArrowheads="1"/>
          </p:cNvSpPr>
          <p:nvPr>
            <p:ph type="body" idx="1"/>
          </p:nvPr>
        </p:nvSpPr>
        <p:spPr>
          <a:xfrm>
            <a:off x="450850" y="1219200"/>
            <a:ext cx="8235950" cy="5181600"/>
          </a:xfrm>
          <a:noFill/>
          <a:ln/>
        </p:spPr>
        <p:txBody>
          <a:bodyPr/>
          <a:lstStyle/>
          <a:p>
            <a:pPr>
              <a:lnSpc>
                <a:spcPct val="85000"/>
              </a:lnSpc>
              <a:spcBef>
                <a:spcPct val="0"/>
              </a:spcBef>
              <a:spcAft>
                <a:spcPts val="1200"/>
              </a:spcAft>
            </a:pPr>
            <a:r>
              <a:rPr lang="en-US" sz="2400" dirty="0"/>
              <a:t>After encapsulating the code in a class called </a:t>
            </a:r>
            <a:r>
              <a:rPr lang="en-US" sz="2000" b="1" dirty="0" err="1">
                <a:latin typeface="Courier New"/>
                <a:cs typeface="Courier New"/>
              </a:rPr>
              <a:t>CheckoutLineSimulation</a:t>
            </a:r>
            <a:r>
              <a:rPr lang="en-US" sz="2400" dirty="0"/>
              <a:t>, and the </a:t>
            </a:r>
            <a:r>
              <a:rPr lang="en-US" sz="2000" b="1" dirty="0">
                <a:latin typeface="Courier New"/>
                <a:cs typeface="Courier New"/>
              </a:rPr>
              <a:t>main</a:t>
            </a:r>
            <a:r>
              <a:rPr lang="en-US" sz="2400" dirty="0"/>
              <a:t> method has the following form:</a:t>
            </a:r>
          </a:p>
        </p:txBody>
      </p:sp>
      <p:sp>
        <p:nvSpPr>
          <p:cNvPr id="5" name="Text Box 5"/>
          <p:cNvSpPr txBox="1">
            <a:spLocks noChangeArrowheads="1"/>
          </p:cNvSpPr>
          <p:nvPr/>
        </p:nvSpPr>
        <p:spPr bwMode="auto">
          <a:xfrm>
            <a:off x="1939925" y="2362200"/>
            <a:ext cx="5257800" cy="3838743"/>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pPr>
              <a:lnSpc>
                <a:spcPct val="90000"/>
              </a:lnSpc>
            </a:pPr>
            <a:r>
              <a:rPr lang="en-US" sz="1800" dirty="0">
                <a:solidFill>
                  <a:srgbClr val="000000"/>
                </a:solidFill>
                <a:latin typeface="Courier New" charset="0"/>
              </a:rPr>
              <a:t>class </a:t>
            </a:r>
            <a:r>
              <a:rPr lang="en-US" sz="1800" dirty="0" err="1">
                <a:solidFill>
                  <a:srgbClr val="000000"/>
                </a:solidFill>
                <a:latin typeface="Courier New" charset="0"/>
              </a:rPr>
              <a:t>CheckoutLineSimulation</a:t>
            </a:r>
            <a:r>
              <a:rPr lang="en-US" sz="1800" dirty="0">
                <a:solidFill>
                  <a:srgbClr val="000000"/>
                </a:solidFill>
                <a:latin typeface="Courier New" charset="0"/>
              </a:rPr>
              <a:t> {</a:t>
            </a:r>
          </a:p>
          <a:p>
            <a:pPr>
              <a:lnSpc>
                <a:spcPct val="90000"/>
              </a:lnSpc>
            </a:pPr>
            <a:r>
              <a:rPr lang="en-US" sz="1800" dirty="0">
                <a:solidFill>
                  <a:srgbClr val="000000"/>
                </a:solidFill>
                <a:latin typeface="Courier New" charset="0"/>
              </a:rPr>
              <a:t>public:</a:t>
            </a:r>
          </a:p>
          <a:p>
            <a:pPr>
              <a:lnSpc>
                <a:spcPct val="90000"/>
              </a:lnSpc>
            </a:pPr>
            <a:r>
              <a:rPr lang="en-US" sz="1800" dirty="0">
                <a:solidFill>
                  <a:srgbClr val="000000"/>
                </a:solidFill>
                <a:latin typeface="Courier New" charset="0"/>
              </a:rPr>
              <a:t>   void </a:t>
            </a:r>
            <a:r>
              <a:rPr lang="en-US" sz="1800" dirty="0" err="1">
                <a:solidFill>
                  <a:srgbClr val="000000"/>
                </a:solidFill>
                <a:latin typeface="Courier New" charset="0"/>
              </a:rPr>
              <a:t>runSimulation</a:t>
            </a:r>
            <a:r>
              <a:rPr lang="en-US" sz="1800" dirty="0">
                <a:solidFill>
                  <a:srgbClr val="000000"/>
                </a:solidFill>
                <a:latin typeface="Courier New" charset="0"/>
              </a:rPr>
              <a:t>() {...}</a:t>
            </a:r>
          </a:p>
          <a:p>
            <a:pPr>
              <a:lnSpc>
                <a:spcPct val="90000"/>
              </a:lnSpc>
            </a:pPr>
            <a:r>
              <a:rPr lang="en-US" sz="1800" dirty="0">
                <a:solidFill>
                  <a:srgbClr val="000000"/>
                </a:solidFill>
                <a:latin typeface="Courier New" charset="0"/>
              </a:rPr>
              <a:t>   void </a:t>
            </a:r>
            <a:r>
              <a:rPr lang="en-US" sz="1800" dirty="0" err="1">
                <a:solidFill>
                  <a:srgbClr val="000000"/>
                </a:solidFill>
                <a:latin typeface="Courier New" charset="0"/>
              </a:rPr>
              <a:t>printReport</a:t>
            </a:r>
            <a:r>
              <a:rPr lang="en-US" sz="1800" dirty="0">
                <a:solidFill>
                  <a:srgbClr val="000000"/>
                </a:solidFill>
                <a:latin typeface="Courier New" charset="0"/>
              </a:rPr>
              <a:t>() {...}</a:t>
            </a:r>
          </a:p>
          <a:p>
            <a:pPr>
              <a:lnSpc>
                <a:spcPct val="90000"/>
              </a:lnSpc>
            </a:pPr>
            <a:r>
              <a:rPr lang="en-US" sz="1800" dirty="0">
                <a:solidFill>
                  <a:srgbClr val="000000"/>
                </a:solidFill>
                <a:latin typeface="Courier New" charset="0"/>
              </a:rPr>
              <a:t>private:</a:t>
            </a:r>
          </a:p>
          <a:p>
            <a:pPr>
              <a:lnSpc>
                <a:spcPct val="90000"/>
              </a:lnSpc>
            </a:pPr>
            <a:r>
              <a:rPr lang="en-US" sz="1800" dirty="0">
                <a:solidFill>
                  <a:srgbClr val="000000"/>
                </a:solidFill>
                <a:latin typeface="Courier New" charset="0"/>
              </a:rPr>
              <a:t>   int </a:t>
            </a:r>
            <a:r>
              <a:rPr lang="en-US" sz="1800" dirty="0" err="1">
                <a:solidFill>
                  <a:srgbClr val="000000"/>
                </a:solidFill>
                <a:latin typeface="Courier New" charset="0"/>
              </a:rPr>
              <a:t>nServed</a:t>
            </a:r>
            <a:r>
              <a:rPr lang="en-US" sz="1800" dirty="0">
                <a:solidFill>
                  <a:srgbClr val="000000"/>
                </a:solidFill>
                <a:latin typeface="Courier New" charset="0"/>
              </a:rPr>
              <a:t>;</a:t>
            </a:r>
          </a:p>
          <a:p>
            <a:pPr>
              <a:lnSpc>
                <a:spcPct val="90000"/>
              </a:lnSpc>
            </a:pPr>
            <a:r>
              <a:rPr lang="en-US" sz="1800" dirty="0">
                <a:solidFill>
                  <a:srgbClr val="000000"/>
                </a:solidFill>
                <a:latin typeface="Courier New" charset="0"/>
              </a:rPr>
              <a:t>   int </a:t>
            </a:r>
            <a:r>
              <a:rPr lang="en-US" sz="1800" dirty="0" err="1">
                <a:solidFill>
                  <a:srgbClr val="000000"/>
                </a:solidFill>
                <a:latin typeface="Courier New" charset="0"/>
              </a:rPr>
              <a:t>totalWait</a:t>
            </a:r>
            <a:r>
              <a:rPr lang="en-US" sz="1800" dirty="0">
                <a:solidFill>
                  <a:srgbClr val="000000"/>
                </a:solidFill>
                <a:latin typeface="Courier New" charset="0"/>
              </a:rPr>
              <a:t>;</a:t>
            </a:r>
          </a:p>
          <a:p>
            <a:pPr>
              <a:lnSpc>
                <a:spcPct val="90000"/>
              </a:lnSpc>
            </a:pPr>
            <a:r>
              <a:rPr lang="en-US" sz="1800" dirty="0">
                <a:solidFill>
                  <a:srgbClr val="000000"/>
                </a:solidFill>
                <a:latin typeface="Courier New" charset="0"/>
              </a:rPr>
              <a:t>   int </a:t>
            </a:r>
            <a:r>
              <a:rPr lang="en-US" sz="1800" dirty="0" err="1">
                <a:solidFill>
                  <a:srgbClr val="000000"/>
                </a:solidFill>
                <a:latin typeface="Courier New" charset="0"/>
              </a:rPr>
              <a:t>totalLength</a:t>
            </a:r>
            <a:r>
              <a:rPr lang="en-US" sz="1800" dirty="0">
                <a:solidFill>
                  <a:srgbClr val="000000"/>
                </a:solidFill>
                <a:latin typeface="Courier New" charset="0"/>
              </a:rPr>
              <a:t>;</a:t>
            </a:r>
          </a:p>
          <a:p>
            <a:pPr>
              <a:lnSpc>
                <a:spcPct val="90000"/>
              </a:lnSpc>
            </a:pPr>
            <a:r>
              <a:rPr lang="en-US" sz="1800" dirty="0">
                <a:solidFill>
                  <a:srgbClr val="000000"/>
                </a:solidFill>
                <a:latin typeface="Courier New" charset="0"/>
              </a:rPr>
              <a:t>};</a:t>
            </a:r>
          </a:p>
          <a:p>
            <a:pPr>
              <a:lnSpc>
                <a:spcPct val="90000"/>
              </a:lnSpc>
            </a:pPr>
            <a:r>
              <a:rPr lang="en-US" sz="1800" dirty="0">
                <a:solidFill>
                  <a:srgbClr val="000000"/>
                </a:solidFill>
                <a:latin typeface="Courier New" charset="0"/>
              </a:rPr>
              <a:t>int main() {</a:t>
            </a:r>
          </a:p>
          <a:p>
            <a:pPr>
              <a:lnSpc>
                <a:spcPct val="90000"/>
              </a:lnSpc>
            </a:pPr>
            <a:r>
              <a:rPr lang="en-US" sz="1800" dirty="0">
                <a:solidFill>
                  <a:srgbClr val="000000"/>
                </a:solidFill>
                <a:latin typeface="Courier New" charset="0"/>
              </a:rPr>
              <a:t>   </a:t>
            </a:r>
            <a:r>
              <a:rPr lang="en-US" sz="1800" dirty="0" err="1">
                <a:solidFill>
                  <a:srgbClr val="000000"/>
                </a:solidFill>
                <a:latin typeface="Courier New" charset="0"/>
              </a:rPr>
              <a:t>CheckoutLineSimulation</a:t>
            </a:r>
            <a:r>
              <a:rPr lang="en-US" sz="1800" dirty="0">
                <a:solidFill>
                  <a:srgbClr val="000000"/>
                </a:solidFill>
                <a:latin typeface="Courier New" charset="0"/>
              </a:rPr>
              <a:t> simulation;</a:t>
            </a:r>
          </a:p>
          <a:p>
            <a:pPr>
              <a:lnSpc>
                <a:spcPct val="90000"/>
              </a:lnSpc>
            </a:pPr>
            <a:r>
              <a:rPr lang="en-US" sz="1800" dirty="0">
                <a:solidFill>
                  <a:srgbClr val="000000"/>
                </a:solidFill>
                <a:latin typeface="Courier New" charset="0"/>
              </a:rPr>
              <a:t>   </a:t>
            </a:r>
            <a:r>
              <a:rPr lang="en-US" sz="1800" dirty="0" err="1">
                <a:solidFill>
                  <a:srgbClr val="000000"/>
                </a:solidFill>
                <a:latin typeface="Courier New" charset="0"/>
              </a:rPr>
              <a:t>simulation.runSimulation</a:t>
            </a:r>
            <a:r>
              <a:rPr lang="en-US" sz="1800" dirty="0">
                <a:solidFill>
                  <a:srgbClr val="000000"/>
                </a:solidFill>
                <a:latin typeface="Courier New" charset="0"/>
              </a:rPr>
              <a:t>();</a:t>
            </a:r>
          </a:p>
          <a:p>
            <a:pPr>
              <a:lnSpc>
                <a:spcPct val="90000"/>
              </a:lnSpc>
            </a:pPr>
            <a:r>
              <a:rPr lang="en-US" sz="1800" dirty="0">
                <a:solidFill>
                  <a:srgbClr val="000000"/>
                </a:solidFill>
                <a:latin typeface="Courier New" charset="0"/>
              </a:rPr>
              <a:t>   </a:t>
            </a:r>
            <a:r>
              <a:rPr lang="en-US" sz="1800" dirty="0" err="1">
                <a:solidFill>
                  <a:srgbClr val="000000"/>
                </a:solidFill>
                <a:latin typeface="Courier New" charset="0"/>
              </a:rPr>
              <a:t>simulation.printReport</a:t>
            </a:r>
            <a:r>
              <a:rPr lang="en-US" sz="1800" dirty="0">
                <a:solidFill>
                  <a:srgbClr val="000000"/>
                </a:solidFill>
                <a:latin typeface="Courier New" charset="0"/>
              </a:rPr>
              <a:t>();</a:t>
            </a:r>
          </a:p>
          <a:p>
            <a:pPr>
              <a:lnSpc>
                <a:spcPct val="90000"/>
              </a:lnSpc>
            </a:pPr>
            <a:r>
              <a:rPr lang="en-US" sz="1800" dirty="0">
                <a:solidFill>
                  <a:srgbClr val="000000"/>
                </a:solidFill>
                <a:latin typeface="Courier New" charset="0"/>
              </a:rPr>
              <a:t>   return 0;</a:t>
            </a:r>
          </a:p>
          <a:p>
            <a:pPr>
              <a:lnSpc>
                <a:spcPct val="90000"/>
              </a:lnSpc>
            </a:pPr>
            <a:r>
              <a:rPr lang="en-US" sz="1800" dirty="0">
                <a:solidFill>
                  <a:srgbClr val="000000"/>
                </a:solidFill>
                <a:latin typeface="Courier New" charset="0"/>
              </a:rPr>
              <a:t>}</a:t>
            </a:r>
          </a:p>
        </p:txBody>
      </p:sp>
    </p:spTree>
    <p:extLst>
      <p:ext uri="{BB962C8B-B14F-4D97-AF65-F5344CB8AC3E}">
        <p14:creationId xmlns:p14="http://schemas.microsoft.com/office/powerpoint/2010/main" val="41685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Encapsulating Programs as Classes</a:t>
            </a:r>
            <a:endParaRPr lang="en-US" dirty="0">
              <a:solidFill>
                <a:schemeClr val="tx1"/>
              </a:solidFill>
            </a:endParaRPr>
          </a:p>
        </p:txBody>
      </p:sp>
      <p:sp>
        <p:nvSpPr>
          <p:cNvPr id="912387" name="Rectangle 3"/>
          <p:cNvSpPr>
            <a:spLocks noGrp="1" noChangeAspect="1" noChangeArrowheads="1"/>
          </p:cNvSpPr>
          <p:nvPr>
            <p:ph type="body" idx="1"/>
          </p:nvPr>
        </p:nvSpPr>
        <p:spPr>
          <a:xfrm>
            <a:off x="450850" y="1219200"/>
            <a:ext cx="8235950" cy="3505200"/>
          </a:xfrm>
          <a:noFill/>
          <a:ln/>
        </p:spPr>
        <p:txBody>
          <a:bodyPr/>
          <a:lstStyle/>
          <a:p>
            <a:pPr>
              <a:lnSpc>
                <a:spcPct val="85000"/>
              </a:lnSpc>
              <a:spcBef>
                <a:spcPct val="0"/>
              </a:spcBef>
              <a:spcAft>
                <a:spcPts val="1200"/>
              </a:spcAft>
            </a:pPr>
            <a:r>
              <a:rPr lang="en-US" sz="2400" dirty="0"/>
              <a:t>The primary advantage of doing so is that classes provide better encapsulation.  The fact that access to any private data is limited to the class itself means that </a:t>
            </a:r>
            <a:r>
              <a:rPr lang="en-US" sz="2400" dirty="0">
                <a:solidFill>
                  <a:srgbClr val="FF0000"/>
                </a:solidFill>
              </a:rPr>
              <a:t>it is much safer to use private instance variables to share information than it is to use global variables</a:t>
            </a:r>
            <a:r>
              <a:rPr lang="en-US" sz="2400" dirty="0"/>
              <a:t>, which offer no such security.</a:t>
            </a:r>
          </a:p>
          <a:p>
            <a:pPr>
              <a:lnSpc>
                <a:spcPct val="85000"/>
              </a:lnSpc>
              <a:spcBef>
                <a:spcPct val="0"/>
              </a:spcBef>
              <a:spcAft>
                <a:spcPts val="1200"/>
              </a:spcAft>
            </a:pPr>
            <a:r>
              <a:rPr lang="en-US" sz="2400" dirty="0"/>
              <a:t>The information shared between these functions can now be </a:t>
            </a:r>
            <a:r>
              <a:rPr lang="en-US" sz="2400" dirty="0">
                <a:solidFill>
                  <a:srgbClr val="FF0000"/>
                </a:solidFill>
              </a:rPr>
              <a:t>stored in instance variables</a:t>
            </a:r>
            <a:r>
              <a:rPr lang="en-US" sz="2400" dirty="0"/>
              <a:t> and need not be </a:t>
            </a:r>
            <a:r>
              <a:rPr lang="en-US" sz="2400" dirty="0">
                <a:solidFill>
                  <a:srgbClr val="FF0000"/>
                </a:solidFill>
              </a:rPr>
              <a:t>passed as arguments</a:t>
            </a:r>
            <a:r>
              <a:rPr lang="en-US" sz="2400" dirty="0"/>
              <a:t>.  Being able to share access to such data among all the methods in the class substantially reduces the size and complexity of the parameter lists.</a:t>
            </a:r>
          </a:p>
        </p:txBody>
      </p:sp>
    </p:spTree>
    <p:extLst>
      <p:ext uri="{BB962C8B-B14F-4D97-AF65-F5344CB8AC3E}">
        <p14:creationId xmlns:p14="http://schemas.microsoft.com/office/powerpoint/2010/main" val="1250342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238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2387"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Representing Points</a:t>
            </a:r>
            <a:endParaRPr lang="en-US" dirty="0">
              <a:solidFill>
                <a:schemeClr val="tx1"/>
              </a:solidFill>
            </a:endParaRPr>
          </a:p>
        </p:txBody>
      </p:sp>
      <p:sp>
        <p:nvSpPr>
          <p:cNvPr id="889865" name="Rectangle 9"/>
          <p:cNvSpPr>
            <a:spLocks noGrp="1" noChangeAspect="1" noChangeArrowheads="1"/>
          </p:cNvSpPr>
          <p:nvPr>
            <p:ph type="body" idx="1"/>
          </p:nvPr>
        </p:nvSpPr>
        <p:spPr>
          <a:xfrm>
            <a:off x="450850" y="1219200"/>
            <a:ext cx="8235950" cy="2819400"/>
          </a:xfrm>
          <a:noFill/>
          <a:ln/>
        </p:spPr>
        <p:txBody>
          <a:bodyPr/>
          <a:lstStyle/>
          <a:p>
            <a:pPr>
              <a:lnSpc>
                <a:spcPct val="85000"/>
              </a:lnSpc>
              <a:spcBef>
                <a:spcPct val="0"/>
              </a:spcBef>
              <a:spcAft>
                <a:spcPts val="1200"/>
              </a:spcAft>
            </a:pPr>
            <a:r>
              <a:rPr lang="en-US" sz="2400" dirty="0"/>
              <a:t>One of the simplest examples of a data structure is a </a:t>
            </a:r>
            <a:r>
              <a:rPr lang="en-US" sz="2400" b="1" i="1" dirty="0">
                <a:solidFill>
                  <a:srgbClr val="FF0000"/>
                </a:solidFill>
              </a:rPr>
              <a:t>point</a:t>
            </a:r>
            <a:r>
              <a:rPr lang="en-US" sz="2400" i="1" dirty="0"/>
              <a:t>,</a:t>
            </a:r>
            <a:r>
              <a:rPr lang="en-US" sz="2400" dirty="0"/>
              <a:t> which is composed of an </a:t>
            </a:r>
            <a:r>
              <a:rPr lang="en-US" sz="2400" i="1" dirty="0"/>
              <a:t>x</a:t>
            </a:r>
            <a:r>
              <a:rPr lang="en-US" sz="2400" dirty="0"/>
              <a:t> coordinate and a </a:t>
            </a:r>
            <a:r>
              <a:rPr lang="en-US" sz="2400" i="1" dirty="0"/>
              <a:t>y</a:t>
            </a:r>
            <a:r>
              <a:rPr lang="en-US" sz="2400" dirty="0"/>
              <a:t> coordinate component.</a:t>
            </a:r>
          </a:p>
          <a:p>
            <a:pPr>
              <a:lnSpc>
                <a:spcPct val="85000"/>
              </a:lnSpc>
              <a:spcBef>
                <a:spcPct val="0"/>
              </a:spcBef>
              <a:spcAft>
                <a:spcPts val="1200"/>
              </a:spcAft>
            </a:pPr>
            <a:r>
              <a:rPr lang="en-US" sz="2400" dirty="0"/>
              <a:t>C++ offers more than one model for representing a point value.  The older style, which C++ inherits from C, is to defined the </a:t>
            </a:r>
            <a:r>
              <a:rPr lang="en-US" sz="2000" b="1" dirty="0">
                <a:latin typeface="Courier New"/>
                <a:cs typeface="Courier New"/>
              </a:rPr>
              <a:t>Point</a:t>
            </a:r>
            <a:r>
              <a:rPr lang="en-US" sz="2400" dirty="0"/>
              <a:t> type as a </a:t>
            </a:r>
            <a:r>
              <a:rPr lang="en-US" sz="2400" b="1" i="1" dirty="0">
                <a:solidFill>
                  <a:srgbClr val="FF0000"/>
                </a:solidFill>
              </a:rPr>
              <a:t>structure</a:t>
            </a:r>
            <a:r>
              <a:rPr lang="en-US" sz="2400" i="1" dirty="0"/>
              <a:t>.</a:t>
            </a:r>
            <a:r>
              <a:rPr lang="en-US" sz="2400" dirty="0"/>
              <a:t>  The more modern approach is to define </a:t>
            </a:r>
            <a:r>
              <a:rPr lang="en-US" sz="2000" b="1" dirty="0">
                <a:latin typeface="Courier New"/>
                <a:cs typeface="Courier New"/>
              </a:rPr>
              <a:t>Point</a:t>
            </a:r>
            <a:r>
              <a:rPr lang="en-US" sz="2400" dirty="0"/>
              <a:t> as a </a:t>
            </a:r>
            <a:r>
              <a:rPr lang="en-US" sz="2400" b="1" i="1" dirty="0">
                <a:solidFill>
                  <a:srgbClr val="FF0000"/>
                </a:solidFill>
              </a:rPr>
              <a:t>class</a:t>
            </a:r>
            <a:r>
              <a:rPr lang="en-US" sz="2400" i="1" dirty="0"/>
              <a:t>. </a:t>
            </a:r>
            <a:r>
              <a:rPr lang="en-US" sz="2400" dirty="0"/>
              <a:t> The next several slides explore each of these models.</a:t>
            </a:r>
          </a:p>
        </p:txBody>
      </p:sp>
      <p:grpSp>
        <p:nvGrpSpPr>
          <p:cNvPr id="2" name="Group 1"/>
          <p:cNvGrpSpPr/>
          <p:nvPr/>
        </p:nvGrpSpPr>
        <p:grpSpPr>
          <a:xfrm>
            <a:off x="914400" y="4038600"/>
            <a:ext cx="4191000" cy="2514599"/>
            <a:chOff x="2438400" y="4038600"/>
            <a:chExt cx="4191000" cy="2514599"/>
          </a:xfrm>
        </p:grpSpPr>
        <p:sp>
          <p:nvSpPr>
            <p:cNvPr id="10" name="Rectangle 4"/>
            <p:cNvSpPr>
              <a:spLocks noChangeArrowheads="1"/>
            </p:cNvSpPr>
            <p:nvPr/>
          </p:nvSpPr>
          <p:spPr bwMode="auto">
            <a:xfrm>
              <a:off x="2438400" y="4038600"/>
              <a:ext cx="4191000" cy="2514599"/>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p>
          </p:txBody>
        </p:sp>
        <p:cxnSp>
          <p:nvCxnSpPr>
            <p:cNvPr id="5" name="Straight Arrow Connector 4"/>
            <p:cNvCxnSpPr/>
            <p:nvPr/>
          </p:nvCxnSpPr>
          <p:spPr bwMode="auto">
            <a:xfrm>
              <a:off x="2743200" y="4267200"/>
              <a:ext cx="3657600"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7" name="Straight Arrow Connector 6"/>
            <p:cNvCxnSpPr/>
            <p:nvPr/>
          </p:nvCxnSpPr>
          <p:spPr bwMode="auto">
            <a:xfrm>
              <a:off x="2743200" y="4267200"/>
              <a:ext cx="0" cy="20574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9" name="Straight Connector 8"/>
            <p:cNvCxnSpPr/>
            <p:nvPr/>
          </p:nvCxnSpPr>
          <p:spPr bwMode="auto">
            <a:xfrm>
              <a:off x="2747319" y="5090160"/>
              <a:ext cx="146304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1" name="Straight Connector 10"/>
            <p:cNvCxnSpPr/>
            <p:nvPr/>
          </p:nvCxnSpPr>
          <p:spPr bwMode="auto">
            <a:xfrm>
              <a:off x="4210359" y="4267200"/>
              <a:ext cx="0" cy="82296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2" name="TextBox 11"/>
            <p:cNvSpPr txBox="1"/>
            <p:nvPr/>
          </p:nvSpPr>
          <p:spPr>
            <a:xfrm>
              <a:off x="4237133" y="5090160"/>
              <a:ext cx="522579" cy="215444"/>
            </a:xfrm>
            <a:prstGeom prst="rect">
              <a:avLst/>
            </a:prstGeom>
            <a:noFill/>
          </p:spPr>
          <p:txBody>
            <a:bodyPr wrap="none" lIns="0" tIns="0" rIns="0" bIns="0" rtlCol="0">
              <a:spAutoFit/>
            </a:bodyPr>
            <a:lstStyle/>
            <a:p>
              <a:r>
                <a:rPr lang="en-US" b="0" i="1" dirty="0"/>
                <a:t>p</a:t>
              </a:r>
              <a:r>
                <a:rPr lang="en-US" b="0" dirty="0"/>
                <a:t> (</a:t>
              </a:r>
              <a:r>
                <a:rPr lang="en-US" b="0" i="1" dirty="0"/>
                <a:t>x</a:t>
              </a:r>
              <a:r>
                <a:rPr lang="en-US" b="0" dirty="0"/>
                <a:t>, </a:t>
              </a:r>
              <a:r>
                <a:rPr lang="en-US" b="0" i="1" dirty="0"/>
                <a:t>y</a:t>
              </a:r>
              <a:r>
                <a:rPr lang="en-US" b="0" dirty="0"/>
                <a:t>)</a:t>
              </a:r>
            </a:p>
          </p:txBody>
        </p:sp>
        <p:sp>
          <p:nvSpPr>
            <p:cNvPr id="13" name="Oval 12"/>
            <p:cNvSpPr/>
            <p:nvPr/>
          </p:nvSpPr>
          <p:spPr bwMode="auto">
            <a:xfrm>
              <a:off x="4159284" y="5040732"/>
              <a:ext cx="91440" cy="91440"/>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grpSp>
      <p:pic>
        <p:nvPicPr>
          <p:cNvPr id="3" name="Picture 2"/>
          <p:cNvPicPr>
            <a:picLocks noChangeAspect="1"/>
          </p:cNvPicPr>
          <p:nvPr/>
        </p:nvPicPr>
        <p:blipFill>
          <a:blip r:embed="rId3"/>
          <a:stretch>
            <a:fillRect/>
          </a:stretch>
        </p:blipFill>
        <p:spPr>
          <a:xfrm>
            <a:off x="5638800" y="4692272"/>
            <a:ext cx="2085750" cy="106816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986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9865"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Representing Points Using a Structure</a:t>
            </a:r>
            <a:endParaRPr lang="en-US" dirty="0">
              <a:solidFill>
                <a:schemeClr val="tx1"/>
              </a:solidFill>
            </a:endParaRPr>
          </a:p>
        </p:txBody>
      </p:sp>
      <p:sp>
        <p:nvSpPr>
          <p:cNvPr id="889865" name="Rectangle 9"/>
          <p:cNvSpPr>
            <a:spLocks noGrp="1" noChangeAspect="1" noChangeArrowheads="1"/>
          </p:cNvSpPr>
          <p:nvPr>
            <p:ph type="body" idx="1"/>
          </p:nvPr>
        </p:nvSpPr>
        <p:spPr>
          <a:xfrm>
            <a:off x="450850" y="1219200"/>
            <a:ext cx="8235950" cy="5105400"/>
          </a:xfrm>
          <a:noFill/>
          <a:ln/>
        </p:spPr>
        <p:txBody>
          <a:bodyPr/>
          <a:lstStyle/>
          <a:p>
            <a:pPr>
              <a:lnSpc>
                <a:spcPct val="85000"/>
              </a:lnSpc>
              <a:spcBef>
                <a:spcPct val="0"/>
              </a:spcBef>
              <a:spcAft>
                <a:spcPct val="50000"/>
              </a:spcAft>
            </a:pPr>
            <a:r>
              <a:rPr lang="en-US" sz="2400" dirty="0"/>
              <a:t>For most graphical devices, coordinates are measured in pixels on the screen, which means that these components </a:t>
            </a:r>
            <a:r>
              <a:rPr lang="en-US" altLang="zh-CN" sz="2400" i="1" dirty="0">
                <a:solidFill>
                  <a:srgbClr val="000000"/>
                </a:solidFill>
              </a:rPr>
              <a:t>x</a:t>
            </a:r>
            <a:r>
              <a:rPr lang="en-US" altLang="zh-CN" sz="2400" dirty="0">
                <a:solidFill>
                  <a:srgbClr val="000000"/>
                </a:solidFill>
              </a:rPr>
              <a:t> and </a:t>
            </a:r>
            <a:r>
              <a:rPr lang="en-US" altLang="zh-CN" sz="2400" i="1" dirty="0">
                <a:solidFill>
                  <a:srgbClr val="000000"/>
                </a:solidFill>
              </a:rPr>
              <a:t>y</a:t>
            </a:r>
            <a:r>
              <a:rPr lang="en-US" altLang="zh-CN" sz="2400" dirty="0">
                <a:solidFill>
                  <a:srgbClr val="000000"/>
                </a:solidFill>
              </a:rPr>
              <a:t> </a:t>
            </a:r>
            <a:r>
              <a:rPr lang="en-US" sz="2400" dirty="0"/>
              <a:t>should be integers, since it is impossible to illuminate a fraction of a pixel.</a:t>
            </a:r>
          </a:p>
          <a:p>
            <a:pPr>
              <a:lnSpc>
                <a:spcPct val="85000"/>
              </a:lnSpc>
              <a:spcBef>
                <a:spcPct val="0"/>
              </a:spcBef>
              <a:spcAft>
                <a:spcPct val="50000"/>
              </a:spcAft>
            </a:pPr>
            <a:endParaRPr lang="en-US" sz="2400" dirty="0"/>
          </a:p>
          <a:p>
            <a:pPr>
              <a:lnSpc>
                <a:spcPct val="85000"/>
              </a:lnSpc>
              <a:spcBef>
                <a:spcPct val="0"/>
              </a:spcBef>
              <a:spcAft>
                <a:spcPct val="50000"/>
              </a:spcAft>
            </a:pPr>
            <a:endParaRPr lang="en-US" sz="2400" dirty="0"/>
          </a:p>
          <a:p>
            <a:pPr>
              <a:lnSpc>
                <a:spcPct val="85000"/>
              </a:lnSpc>
              <a:spcBef>
                <a:spcPct val="0"/>
              </a:spcBef>
              <a:spcAft>
                <a:spcPct val="50000"/>
              </a:spcAft>
            </a:pPr>
            <a:endParaRPr lang="en-US" sz="2400" dirty="0"/>
          </a:p>
          <a:p>
            <a:pPr lvl="0" algn="just">
              <a:lnSpc>
                <a:spcPct val="85000"/>
              </a:lnSpc>
              <a:spcBef>
                <a:spcPct val="0"/>
              </a:spcBef>
              <a:spcAft>
                <a:spcPct val="50000"/>
              </a:spcAft>
              <a:defRPr/>
            </a:pPr>
            <a:r>
              <a:rPr lang="en-US" altLang="zh-CN" sz="2400" dirty="0">
                <a:solidFill>
                  <a:srgbClr val="000000"/>
                </a:solidFill>
              </a:rPr>
              <a:t>This definition allows you to declare a </a:t>
            </a:r>
            <a:r>
              <a:rPr lang="en-US" altLang="zh-CN" sz="2000" b="1" dirty="0">
                <a:solidFill>
                  <a:srgbClr val="000000"/>
                </a:solidFill>
                <a:latin typeface="Courier New"/>
                <a:cs typeface="Courier New"/>
              </a:rPr>
              <a:t>Point</a:t>
            </a:r>
            <a:r>
              <a:rPr lang="en-US" altLang="zh-CN" sz="2400" dirty="0">
                <a:solidFill>
                  <a:srgbClr val="000000"/>
                </a:solidFill>
              </a:rPr>
              <a:t> </a:t>
            </a:r>
            <a:r>
              <a:rPr lang="en-US" altLang="zh-CN" sz="2400" dirty="0">
                <a:solidFill>
                  <a:srgbClr val="FF0000"/>
                </a:solidFill>
              </a:rPr>
              <a:t>variable</a:t>
            </a:r>
            <a:r>
              <a:rPr lang="en-US" altLang="zh-CN" sz="2400" dirty="0">
                <a:solidFill>
                  <a:srgbClr val="000000"/>
                </a:solidFill>
              </a:rPr>
              <a:t> like this:</a:t>
            </a:r>
          </a:p>
          <a:p>
            <a:pPr>
              <a:lnSpc>
                <a:spcPct val="85000"/>
              </a:lnSpc>
              <a:spcBef>
                <a:spcPct val="0"/>
              </a:spcBef>
              <a:spcAft>
                <a:spcPct val="50000"/>
              </a:spcAft>
            </a:pPr>
            <a:endParaRPr lang="en-US" sz="2400" dirty="0"/>
          </a:p>
          <a:p>
            <a:pPr lvl="0" algn="just">
              <a:lnSpc>
                <a:spcPct val="85000"/>
              </a:lnSpc>
              <a:spcBef>
                <a:spcPct val="0"/>
              </a:spcBef>
              <a:spcAft>
                <a:spcPct val="50000"/>
              </a:spcAft>
            </a:pPr>
            <a:r>
              <a:rPr lang="en-US" altLang="zh-CN" sz="2400" dirty="0">
                <a:solidFill>
                  <a:srgbClr val="000000"/>
                </a:solidFill>
              </a:rPr>
              <a:t>Given the variable </a:t>
            </a:r>
            <a:r>
              <a:rPr lang="en-US" altLang="zh-CN" sz="2000" b="1" dirty="0" err="1">
                <a:solidFill>
                  <a:srgbClr val="000000"/>
                </a:solidFill>
                <a:latin typeface="Courier New"/>
                <a:cs typeface="Courier New"/>
              </a:rPr>
              <a:t>pt</a:t>
            </a:r>
            <a:r>
              <a:rPr lang="en-US" altLang="zh-CN" sz="2400" dirty="0">
                <a:solidFill>
                  <a:srgbClr val="000000"/>
                </a:solidFill>
              </a:rPr>
              <a:t>, you can select the individual </a:t>
            </a:r>
            <a:r>
              <a:rPr lang="en-US" altLang="zh-CN" sz="2400" b="1" i="1" dirty="0">
                <a:solidFill>
                  <a:srgbClr val="FF0000"/>
                </a:solidFill>
              </a:rPr>
              <a:t>fields</a:t>
            </a:r>
            <a:r>
              <a:rPr lang="en-US" altLang="zh-CN" sz="2400" dirty="0">
                <a:solidFill>
                  <a:srgbClr val="000000"/>
                </a:solidFill>
              </a:rPr>
              <a:t> or </a:t>
            </a:r>
            <a:r>
              <a:rPr lang="en-US" altLang="zh-CN" sz="2400" b="1" i="1" dirty="0">
                <a:solidFill>
                  <a:srgbClr val="FF0000"/>
                </a:solidFill>
              </a:rPr>
              <a:t>members</a:t>
            </a:r>
            <a:r>
              <a:rPr lang="en-US" altLang="zh-CN" sz="2400" dirty="0">
                <a:solidFill>
                  <a:srgbClr val="000000"/>
                </a:solidFill>
              </a:rPr>
              <a:t> using the dot operator (</a:t>
            </a:r>
            <a:r>
              <a:rPr lang="en-US" altLang="zh-CN" sz="2000" b="1" dirty="0">
                <a:solidFill>
                  <a:srgbClr val="000000"/>
                </a:solidFill>
                <a:latin typeface="Courier New"/>
                <a:cs typeface="Courier New"/>
              </a:rPr>
              <a:t>.</a:t>
            </a:r>
            <a:r>
              <a:rPr lang="en-US" altLang="zh-CN" sz="2400" dirty="0">
                <a:solidFill>
                  <a:srgbClr val="000000"/>
                </a:solidFill>
              </a:rPr>
              <a:t>), as in </a:t>
            </a:r>
            <a:r>
              <a:rPr lang="en-US" altLang="zh-CN" sz="2000" b="1" dirty="0" err="1">
                <a:solidFill>
                  <a:srgbClr val="000000"/>
                </a:solidFill>
                <a:latin typeface="Courier New"/>
                <a:cs typeface="Courier New"/>
              </a:rPr>
              <a:t>pt.x</a:t>
            </a:r>
            <a:r>
              <a:rPr lang="en-US" altLang="zh-CN" sz="2400" dirty="0">
                <a:solidFill>
                  <a:srgbClr val="000000"/>
                </a:solidFill>
              </a:rPr>
              <a:t> and </a:t>
            </a:r>
            <a:r>
              <a:rPr lang="en-US" altLang="zh-CN" sz="2000" b="1" dirty="0" err="1">
                <a:solidFill>
                  <a:srgbClr val="000000"/>
                </a:solidFill>
                <a:latin typeface="Courier New"/>
                <a:cs typeface="Courier New"/>
              </a:rPr>
              <a:t>pt.y</a:t>
            </a:r>
            <a:r>
              <a:rPr lang="en-US" altLang="zh-CN" sz="2400" dirty="0">
                <a:solidFill>
                  <a:srgbClr val="000000"/>
                </a:solidFill>
              </a:rPr>
              <a:t>.</a:t>
            </a:r>
          </a:p>
          <a:p>
            <a:pPr>
              <a:lnSpc>
                <a:spcPct val="85000"/>
              </a:lnSpc>
              <a:spcBef>
                <a:spcPct val="0"/>
              </a:spcBef>
              <a:spcAft>
                <a:spcPct val="50000"/>
              </a:spcAft>
            </a:pPr>
            <a:endParaRPr lang="en-US" sz="2400" dirty="0"/>
          </a:p>
          <a:p>
            <a:pPr>
              <a:lnSpc>
                <a:spcPct val="85000"/>
              </a:lnSpc>
              <a:spcBef>
                <a:spcPct val="0"/>
              </a:spcBef>
              <a:spcAft>
                <a:spcPct val="50000"/>
              </a:spcAft>
            </a:pPr>
            <a:endParaRPr lang="en-US" sz="2400" dirty="0"/>
          </a:p>
        </p:txBody>
      </p:sp>
      <p:sp>
        <p:nvSpPr>
          <p:cNvPr id="5" name="Text Box 5"/>
          <p:cNvSpPr txBox="1">
            <a:spLocks noChangeArrowheads="1"/>
          </p:cNvSpPr>
          <p:nvPr/>
        </p:nvSpPr>
        <p:spPr bwMode="auto">
          <a:xfrm>
            <a:off x="1774825" y="2743200"/>
            <a:ext cx="5588000" cy="1205458"/>
          </a:xfrm>
          <a:prstGeom prst="rect">
            <a:avLst/>
          </a:prstGeom>
          <a:solidFill>
            <a:schemeClr val="bg1"/>
          </a:solidFill>
          <a:ln w="9525">
            <a:solidFill>
              <a:schemeClr val="tx1"/>
            </a:solidFill>
            <a:miter lim="800000"/>
            <a:headEnd/>
            <a:tailEnd/>
          </a:ln>
          <a:effectLst/>
        </p:spPr>
        <p:txBody>
          <a:bodyPr>
            <a:prstTxWarp prst="textNoShape">
              <a:avLst/>
            </a:prstTxWarp>
            <a:spAutoFit/>
          </a:bodyPr>
          <a:lstStyle/>
          <a:p>
            <a:pPr>
              <a:lnSpc>
                <a:spcPct val="90000"/>
              </a:lnSpc>
            </a:pPr>
            <a:r>
              <a:rPr lang="en-US" sz="2000" dirty="0" err="1">
                <a:latin typeface="Courier New" charset="0"/>
              </a:rPr>
              <a:t>struct</a:t>
            </a:r>
            <a:r>
              <a:rPr lang="en-US" sz="2000" dirty="0">
                <a:latin typeface="Courier New" charset="0"/>
              </a:rPr>
              <a:t> Point {</a:t>
            </a:r>
          </a:p>
          <a:p>
            <a:pPr>
              <a:lnSpc>
                <a:spcPct val="90000"/>
              </a:lnSpc>
            </a:pPr>
            <a:r>
              <a:rPr lang="en-US" sz="2000" dirty="0">
                <a:latin typeface="Courier New" charset="0"/>
              </a:rPr>
              <a:t>   </a:t>
            </a:r>
            <a:r>
              <a:rPr lang="en-US" sz="2000" dirty="0" err="1">
                <a:latin typeface="Courier New" charset="0"/>
              </a:rPr>
              <a:t>int</a:t>
            </a:r>
            <a:r>
              <a:rPr lang="en-US" sz="2000" dirty="0">
                <a:latin typeface="Courier New" charset="0"/>
              </a:rPr>
              <a:t> </a:t>
            </a:r>
            <a:r>
              <a:rPr lang="en-US" sz="2000" dirty="0" err="1">
                <a:latin typeface="Courier New" charset="0"/>
              </a:rPr>
              <a:t>x</a:t>
            </a:r>
            <a:r>
              <a:rPr lang="en-US" sz="2000" dirty="0">
                <a:latin typeface="Courier New" charset="0"/>
              </a:rPr>
              <a:t>;</a:t>
            </a:r>
          </a:p>
          <a:p>
            <a:pPr>
              <a:lnSpc>
                <a:spcPct val="90000"/>
              </a:lnSpc>
            </a:pPr>
            <a:r>
              <a:rPr lang="en-US" sz="2000" dirty="0">
                <a:latin typeface="Courier New" charset="0"/>
              </a:rPr>
              <a:t>   </a:t>
            </a:r>
            <a:r>
              <a:rPr lang="en-US" sz="2000" dirty="0" err="1">
                <a:latin typeface="Courier New" charset="0"/>
              </a:rPr>
              <a:t>int</a:t>
            </a:r>
            <a:r>
              <a:rPr lang="en-US" sz="2000" dirty="0">
                <a:latin typeface="Courier New" charset="0"/>
              </a:rPr>
              <a:t> </a:t>
            </a:r>
            <a:r>
              <a:rPr lang="en-US" sz="2000" dirty="0" err="1">
                <a:latin typeface="Courier New" charset="0"/>
              </a:rPr>
              <a:t>y</a:t>
            </a:r>
            <a:r>
              <a:rPr lang="en-US" sz="2000" dirty="0">
                <a:latin typeface="Courier New" charset="0"/>
              </a:rPr>
              <a:t>;</a:t>
            </a:r>
          </a:p>
          <a:p>
            <a:pPr>
              <a:lnSpc>
                <a:spcPct val="90000"/>
              </a:lnSpc>
            </a:pPr>
            <a:r>
              <a:rPr lang="en-US" sz="2000" dirty="0">
                <a:latin typeface="Courier New" charset="0"/>
              </a:rPr>
              <a:t>};</a:t>
            </a:r>
          </a:p>
        </p:txBody>
      </p:sp>
      <p:sp>
        <p:nvSpPr>
          <p:cNvPr id="10" name="Text Box 5"/>
          <p:cNvSpPr txBox="1">
            <a:spLocks noChangeArrowheads="1"/>
          </p:cNvSpPr>
          <p:nvPr/>
        </p:nvSpPr>
        <p:spPr bwMode="auto">
          <a:xfrm>
            <a:off x="1774825" y="4574937"/>
            <a:ext cx="5588000" cy="374461"/>
          </a:xfrm>
          <a:prstGeom prst="rect">
            <a:avLst/>
          </a:prstGeom>
          <a:solidFill>
            <a:schemeClr val="bg1"/>
          </a:solidFill>
          <a:ln w="9525">
            <a:solidFill>
              <a:schemeClr val="tx1"/>
            </a:solidFill>
            <a:miter lim="800000"/>
            <a:headEnd/>
            <a:tailEnd/>
          </a:ln>
          <a:effectLst/>
        </p:spPr>
        <p:txBody>
          <a:bodyPr>
            <a:prstTxWarp prst="textNoShape">
              <a:avLst/>
            </a:prstTxWarp>
            <a:spAutoFit/>
          </a:bodyPr>
          <a:lstStyle/>
          <a:p>
            <a:pPr>
              <a:lnSpc>
                <a:spcPct val="90000"/>
              </a:lnSpc>
            </a:pPr>
            <a:r>
              <a:rPr lang="en-US" sz="2000" dirty="0">
                <a:latin typeface="Courier New" charset="0"/>
              </a:rPr>
              <a:t>Point pt;</a:t>
            </a:r>
          </a:p>
        </p:txBody>
      </p:sp>
    </p:spTree>
    <p:extLst>
      <p:ext uri="{BB962C8B-B14F-4D97-AF65-F5344CB8AC3E}">
        <p14:creationId xmlns:p14="http://schemas.microsoft.com/office/powerpoint/2010/main" val="999659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89865">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8986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Representing Points Using a Class</a:t>
            </a:r>
            <a:endParaRPr lang="en-US" dirty="0">
              <a:solidFill>
                <a:schemeClr val="tx1"/>
              </a:solidFill>
            </a:endParaRPr>
          </a:p>
        </p:txBody>
      </p:sp>
      <p:sp>
        <p:nvSpPr>
          <p:cNvPr id="889865" name="Rectangle 9"/>
          <p:cNvSpPr>
            <a:spLocks noGrp="1" noChangeAspect="1" noChangeArrowheads="1"/>
          </p:cNvSpPr>
          <p:nvPr>
            <p:ph type="body" idx="1"/>
          </p:nvPr>
        </p:nvSpPr>
        <p:spPr>
          <a:xfrm>
            <a:off x="450850" y="1219200"/>
            <a:ext cx="8159750" cy="5562600"/>
          </a:xfrm>
          <a:noFill/>
          <a:ln/>
        </p:spPr>
        <p:txBody>
          <a:bodyPr/>
          <a:lstStyle/>
          <a:p>
            <a:pPr>
              <a:lnSpc>
                <a:spcPct val="85000"/>
              </a:lnSpc>
              <a:spcBef>
                <a:spcPct val="0"/>
              </a:spcBef>
              <a:spcAft>
                <a:spcPts val="1200"/>
              </a:spcAft>
            </a:pPr>
            <a:r>
              <a:rPr lang="en-US" sz="2400" dirty="0"/>
              <a:t>Although structure types are part of the history of C++ and the languages that came before it, they have largely been supplanted by classes, which offer greater power and flexibility.  The </a:t>
            </a:r>
            <a:r>
              <a:rPr lang="en-US" sz="2000" b="1" kern="1200" dirty="0">
                <a:latin typeface="Courier New" panose="02070309020205020404" pitchFamily="49" charset="0"/>
                <a:cs typeface="Courier New" panose="02070309020205020404" pitchFamily="49" charset="0"/>
              </a:rPr>
              <a:t>Point</a:t>
            </a:r>
            <a:r>
              <a:rPr lang="en-US" sz="2400" dirty="0"/>
              <a:t> structure from the preceding section is identical to the following class definition:</a:t>
            </a:r>
          </a:p>
          <a:p>
            <a:pPr>
              <a:lnSpc>
                <a:spcPct val="85000"/>
              </a:lnSpc>
              <a:spcBef>
                <a:spcPct val="0"/>
              </a:spcBef>
              <a:spcAft>
                <a:spcPts val="1200"/>
              </a:spcAft>
            </a:pPr>
            <a:endParaRPr lang="en-US" sz="2400" dirty="0"/>
          </a:p>
          <a:p>
            <a:pPr>
              <a:lnSpc>
                <a:spcPct val="85000"/>
              </a:lnSpc>
              <a:spcBef>
                <a:spcPct val="0"/>
              </a:spcBef>
              <a:spcAft>
                <a:spcPts val="1200"/>
              </a:spcAft>
            </a:pPr>
            <a:endParaRPr lang="en-US" sz="2400" dirty="0"/>
          </a:p>
          <a:p>
            <a:pPr>
              <a:lnSpc>
                <a:spcPct val="85000"/>
              </a:lnSpc>
              <a:spcBef>
                <a:spcPct val="0"/>
              </a:spcBef>
              <a:spcAft>
                <a:spcPts val="1200"/>
              </a:spcAft>
            </a:pPr>
            <a:endParaRPr lang="en-US" sz="2400" dirty="0"/>
          </a:p>
          <a:p>
            <a:pPr>
              <a:lnSpc>
                <a:spcPct val="85000"/>
              </a:lnSpc>
              <a:spcBef>
                <a:spcPct val="0"/>
              </a:spcBef>
              <a:spcAft>
                <a:spcPts val="1200"/>
              </a:spcAft>
            </a:pPr>
            <a:endParaRPr lang="en-US" sz="2400" dirty="0"/>
          </a:p>
          <a:p>
            <a:pPr lvl="0" algn="just">
              <a:lnSpc>
                <a:spcPct val="85000"/>
              </a:lnSpc>
              <a:spcBef>
                <a:spcPct val="0"/>
              </a:spcBef>
              <a:spcAft>
                <a:spcPts val="1200"/>
              </a:spcAft>
              <a:defRPr/>
            </a:pPr>
            <a:r>
              <a:rPr lang="en-US" altLang="zh-CN" sz="2400" dirty="0">
                <a:solidFill>
                  <a:srgbClr val="000000"/>
                </a:solidFill>
              </a:rPr>
              <a:t>This definition allows you to declare a </a:t>
            </a:r>
            <a:r>
              <a:rPr lang="en-US" altLang="zh-CN" sz="2000" b="1" dirty="0">
                <a:solidFill>
                  <a:srgbClr val="000000"/>
                </a:solidFill>
                <a:latin typeface="Courier New"/>
                <a:cs typeface="Courier New"/>
              </a:rPr>
              <a:t>Point</a:t>
            </a:r>
            <a:r>
              <a:rPr lang="en-US" altLang="zh-CN" sz="2400" dirty="0">
                <a:solidFill>
                  <a:srgbClr val="000000"/>
                </a:solidFill>
              </a:rPr>
              <a:t> </a:t>
            </a:r>
            <a:r>
              <a:rPr lang="en-US" altLang="zh-CN" sz="2400" dirty="0">
                <a:solidFill>
                  <a:srgbClr val="FF0000"/>
                </a:solidFill>
              </a:rPr>
              <a:t>object</a:t>
            </a:r>
            <a:r>
              <a:rPr lang="en-US" altLang="zh-CN" sz="2400" dirty="0">
                <a:solidFill>
                  <a:srgbClr val="000000"/>
                </a:solidFill>
              </a:rPr>
              <a:t> like this:</a:t>
            </a:r>
          </a:p>
          <a:p>
            <a:pPr lvl="0" algn="just">
              <a:lnSpc>
                <a:spcPct val="85000"/>
              </a:lnSpc>
              <a:spcBef>
                <a:spcPct val="0"/>
              </a:spcBef>
              <a:spcAft>
                <a:spcPts val="1200"/>
              </a:spcAft>
            </a:pPr>
            <a:endParaRPr lang="en-US" altLang="zh-CN" sz="2400" dirty="0">
              <a:solidFill>
                <a:srgbClr val="000000"/>
              </a:solidFill>
            </a:endParaRPr>
          </a:p>
          <a:p>
            <a:pPr lvl="0">
              <a:lnSpc>
                <a:spcPct val="85000"/>
              </a:lnSpc>
              <a:spcBef>
                <a:spcPct val="0"/>
              </a:spcBef>
              <a:spcAft>
                <a:spcPts val="1200"/>
              </a:spcAft>
            </a:pPr>
            <a:r>
              <a:rPr lang="en-US" altLang="zh-CN" sz="2400" dirty="0">
                <a:solidFill>
                  <a:srgbClr val="000000"/>
                </a:solidFill>
              </a:rPr>
              <a:t>As the x and y fields are included as part of the </a:t>
            </a:r>
            <a:r>
              <a:rPr lang="en-US" altLang="zh-CN" sz="2000" b="1" kern="1200" dirty="0">
                <a:latin typeface="Courier New" panose="02070309020205020404" pitchFamily="49" charset="0"/>
                <a:cs typeface="Courier New" panose="02070309020205020404" pitchFamily="49" charset="0"/>
              </a:rPr>
              <a:t>public</a:t>
            </a:r>
            <a:r>
              <a:rPr lang="en-US" altLang="zh-CN" sz="2400" dirty="0">
                <a:solidFill>
                  <a:srgbClr val="000000"/>
                </a:solidFill>
              </a:rPr>
              <a:t> section, which is visible to clients, you can select the public </a:t>
            </a:r>
            <a:r>
              <a:rPr lang="en-US" altLang="zh-CN" sz="2400" b="1" i="1" dirty="0">
                <a:solidFill>
                  <a:srgbClr val="FF0000"/>
                </a:solidFill>
              </a:rPr>
              <a:t>fields</a:t>
            </a:r>
            <a:r>
              <a:rPr lang="en-US" altLang="zh-CN" sz="2400" dirty="0">
                <a:solidFill>
                  <a:srgbClr val="000000"/>
                </a:solidFill>
              </a:rPr>
              <a:t> using the dot operator (</a:t>
            </a:r>
            <a:r>
              <a:rPr lang="en-US" altLang="zh-CN" sz="2000" b="1" dirty="0">
                <a:solidFill>
                  <a:srgbClr val="000000"/>
                </a:solidFill>
                <a:latin typeface="Courier New"/>
                <a:cs typeface="Courier New"/>
              </a:rPr>
              <a:t>.</a:t>
            </a:r>
            <a:r>
              <a:rPr lang="en-US" altLang="zh-CN" sz="2400" dirty="0">
                <a:solidFill>
                  <a:srgbClr val="000000"/>
                </a:solidFill>
              </a:rPr>
              <a:t>), as in </a:t>
            </a:r>
            <a:r>
              <a:rPr lang="en-US" altLang="zh-CN" sz="2000" b="1" dirty="0" err="1">
                <a:solidFill>
                  <a:srgbClr val="000000"/>
                </a:solidFill>
                <a:latin typeface="Courier New"/>
                <a:cs typeface="Courier New"/>
              </a:rPr>
              <a:t>pt.x</a:t>
            </a:r>
            <a:r>
              <a:rPr lang="en-US" altLang="zh-CN" sz="2400" dirty="0">
                <a:solidFill>
                  <a:srgbClr val="000000"/>
                </a:solidFill>
              </a:rPr>
              <a:t> and </a:t>
            </a:r>
            <a:r>
              <a:rPr lang="en-US" altLang="zh-CN" sz="2000" b="1" dirty="0" err="1">
                <a:solidFill>
                  <a:srgbClr val="000000"/>
                </a:solidFill>
                <a:latin typeface="Courier New"/>
                <a:cs typeface="Courier New"/>
              </a:rPr>
              <a:t>pt.y</a:t>
            </a:r>
            <a:r>
              <a:rPr lang="en-US" altLang="zh-CN" sz="2400" dirty="0">
                <a:solidFill>
                  <a:srgbClr val="000000"/>
                </a:solidFill>
              </a:rPr>
              <a:t>.</a:t>
            </a:r>
          </a:p>
        </p:txBody>
      </p:sp>
      <p:sp>
        <p:nvSpPr>
          <p:cNvPr id="5" name="Text Box 5"/>
          <p:cNvSpPr txBox="1">
            <a:spLocks noChangeArrowheads="1"/>
          </p:cNvSpPr>
          <p:nvPr/>
        </p:nvSpPr>
        <p:spPr bwMode="auto">
          <a:xfrm>
            <a:off x="1774825" y="2978884"/>
            <a:ext cx="5588000" cy="1631216"/>
          </a:xfrm>
          <a:prstGeom prst="rect">
            <a:avLst/>
          </a:prstGeom>
          <a:solidFill>
            <a:schemeClr val="bg1"/>
          </a:solidFill>
          <a:ln w="9525">
            <a:solidFill>
              <a:schemeClr val="tx1"/>
            </a:solidFill>
            <a:miter lim="800000"/>
            <a:headEnd/>
            <a:tailEnd/>
          </a:ln>
          <a:effectLst/>
        </p:spPr>
        <p:txBody>
          <a:bodyPr>
            <a:prstTxWarp prst="textNoShape">
              <a:avLst/>
            </a:prstTxWarp>
            <a:spAutoFit/>
          </a:bodyPr>
          <a:lstStyle/>
          <a:p>
            <a:r>
              <a:rPr lang="en-US" altLang="zh-CN" sz="2000" dirty="0">
                <a:latin typeface="Courier New" panose="02070309020205020404" pitchFamily="49" charset="0"/>
                <a:cs typeface="Courier New" panose="02070309020205020404" pitchFamily="49" charset="0"/>
              </a:rPr>
              <a:t>class Point {</a:t>
            </a:r>
          </a:p>
          <a:p>
            <a:r>
              <a:rPr lang="en-US" altLang="zh-CN" sz="2000" dirty="0">
                <a:latin typeface="Courier New" panose="02070309020205020404" pitchFamily="49" charset="0"/>
                <a:cs typeface="Courier New" panose="02070309020205020404" pitchFamily="49" charset="0"/>
              </a:rPr>
              <a:t>public:</a:t>
            </a:r>
          </a:p>
          <a:p>
            <a:r>
              <a:rPr lang="en-US" altLang="zh-CN" sz="2000" dirty="0">
                <a:latin typeface="Courier New" panose="02070309020205020404" pitchFamily="49" charset="0"/>
                <a:cs typeface="Courier New" panose="02070309020205020404" pitchFamily="49" charset="0"/>
              </a:rPr>
              <a:t>   </a:t>
            </a:r>
            <a:r>
              <a:rPr lang="en-US" altLang="zh-CN" sz="2000" dirty="0" err="1">
                <a:latin typeface="Courier New" panose="02070309020205020404" pitchFamily="49" charset="0"/>
                <a:cs typeface="Courier New" panose="02070309020205020404" pitchFamily="49" charset="0"/>
              </a:rPr>
              <a:t>int</a:t>
            </a:r>
            <a:r>
              <a:rPr lang="en-US" altLang="zh-CN" sz="2000" dirty="0">
                <a:latin typeface="Courier New" panose="02070309020205020404" pitchFamily="49" charset="0"/>
                <a:cs typeface="Courier New" panose="02070309020205020404" pitchFamily="49" charset="0"/>
              </a:rPr>
              <a:t> x;</a:t>
            </a:r>
          </a:p>
          <a:p>
            <a:r>
              <a:rPr lang="en-US" altLang="zh-CN" sz="2000" dirty="0">
                <a:latin typeface="Courier New" panose="02070309020205020404" pitchFamily="49" charset="0"/>
                <a:cs typeface="Courier New" panose="02070309020205020404" pitchFamily="49" charset="0"/>
              </a:rPr>
              <a:t>   </a:t>
            </a:r>
            <a:r>
              <a:rPr lang="en-US" altLang="zh-CN" sz="2000" dirty="0" err="1">
                <a:latin typeface="Courier New" panose="02070309020205020404" pitchFamily="49" charset="0"/>
                <a:cs typeface="Courier New" panose="02070309020205020404" pitchFamily="49" charset="0"/>
              </a:rPr>
              <a:t>int</a:t>
            </a:r>
            <a:r>
              <a:rPr lang="en-US" altLang="zh-CN" sz="2000" dirty="0">
                <a:latin typeface="Courier New" panose="02070309020205020404" pitchFamily="49" charset="0"/>
                <a:cs typeface="Courier New" panose="02070309020205020404" pitchFamily="49" charset="0"/>
              </a:rPr>
              <a:t> y;</a:t>
            </a:r>
          </a:p>
          <a:p>
            <a:r>
              <a:rPr lang="en-US" altLang="zh-CN" sz="2000" dirty="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p:txBody>
      </p:sp>
      <p:sp>
        <p:nvSpPr>
          <p:cNvPr id="10" name="Text Box 5"/>
          <p:cNvSpPr txBox="1">
            <a:spLocks noChangeArrowheads="1"/>
          </p:cNvSpPr>
          <p:nvPr/>
        </p:nvSpPr>
        <p:spPr bwMode="auto">
          <a:xfrm>
            <a:off x="1774825" y="5257800"/>
            <a:ext cx="5588000" cy="374461"/>
          </a:xfrm>
          <a:prstGeom prst="rect">
            <a:avLst/>
          </a:prstGeom>
          <a:solidFill>
            <a:schemeClr val="bg1"/>
          </a:solidFill>
          <a:ln w="9525">
            <a:solidFill>
              <a:schemeClr val="tx1"/>
            </a:solidFill>
            <a:miter lim="800000"/>
            <a:headEnd/>
            <a:tailEnd/>
          </a:ln>
          <a:effectLst/>
        </p:spPr>
        <p:txBody>
          <a:bodyPr>
            <a:prstTxWarp prst="textNoShape">
              <a:avLst/>
            </a:prstTxWarp>
            <a:spAutoFit/>
          </a:bodyPr>
          <a:lstStyle/>
          <a:p>
            <a:pPr>
              <a:lnSpc>
                <a:spcPct val="90000"/>
              </a:lnSpc>
            </a:pPr>
            <a:r>
              <a:rPr lang="en-US" sz="2000" dirty="0">
                <a:latin typeface="Courier New" charset="0"/>
              </a:rPr>
              <a:t>Point pt;</a:t>
            </a:r>
          </a:p>
        </p:txBody>
      </p:sp>
    </p:spTree>
    <p:extLst>
      <p:ext uri="{BB962C8B-B14F-4D97-AF65-F5344CB8AC3E}">
        <p14:creationId xmlns:p14="http://schemas.microsoft.com/office/powerpoint/2010/main" val="1352014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89865">
                                            <p:txEl>
                                              <p:pRg st="5" end="5"/>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8986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Classes and Objects</a:t>
            </a:r>
            <a:endParaRPr lang="en-US" dirty="0">
              <a:solidFill>
                <a:schemeClr val="tx1"/>
              </a:solidFill>
            </a:endParaRPr>
          </a:p>
        </p:txBody>
      </p:sp>
      <p:sp>
        <p:nvSpPr>
          <p:cNvPr id="889865" name="Rectangle 9"/>
          <p:cNvSpPr>
            <a:spLocks noGrp="1" noChangeAspect="1" noChangeArrowheads="1"/>
          </p:cNvSpPr>
          <p:nvPr>
            <p:ph type="body" idx="1"/>
          </p:nvPr>
        </p:nvSpPr>
        <p:spPr>
          <a:xfrm>
            <a:off x="450850" y="1219200"/>
            <a:ext cx="8235950" cy="4343400"/>
          </a:xfrm>
          <a:noFill/>
          <a:ln/>
        </p:spPr>
        <p:txBody>
          <a:bodyPr/>
          <a:lstStyle/>
          <a:p>
            <a:pPr>
              <a:lnSpc>
                <a:spcPct val="85000"/>
              </a:lnSpc>
              <a:spcBef>
                <a:spcPct val="0"/>
              </a:spcBef>
              <a:spcAft>
                <a:spcPct val="50000"/>
              </a:spcAft>
            </a:pPr>
            <a:r>
              <a:rPr lang="en-US" sz="2400" dirty="0"/>
              <a:t>Object-oriented languages are characterized by representing most data structures as </a:t>
            </a:r>
            <a:r>
              <a:rPr lang="en-US" sz="2400" b="1" i="1" dirty="0">
                <a:solidFill>
                  <a:srgbClr val="FF0000"/>
                </a:solidFill>
              </a:rPr>
              <a:t>objects</a:t>
            </a:r>
            <a:r>
              <a:rPr lang="en-US" sz="2400" dirty="0"/>
              <a:t> that encapsulate representation and behavior in a single entity.  In C, </a:t>
            </a:r>
            <a:r>
              <a:rPr lang="en-US" sz="2400" dirty="0">
                <a:solidFill>
                  <a:srgbClr val="FF0000"/>
                </a:solidFill>
              </a:rPr>
              <a:t>structures</a:t>
            </a:r>
            <a:r>
              <a:rPr lang="en-US" sz="2400" dirty="0"/>
              <a:t> define the </a:t>
            </a:r>
            <a:r>
              <a:rPr lang="en-US" sz="2400" dirty="0">
                <a:solidFill>
                  <a:srgbClr val="FF0000"/>
                </a:solidFill>
              </a:rPr>
              <a:t>representation</a:t>
            </a:r>
            <a:r>
              <a:rPr lang="en-US" sz="2400" dirty="0"/>
              <a:t> of a compound value, while </a:t>
            </a:r>
            <a:r>
              <a:rPr lang="en-US" sz="2400" dirty="0">
                <a:solidFill>
                  <a:srgbClr val="FF0000"/>
                </a:solidFill>
              </a:rPr>
              <a:t>functions</a:t>
            </a:r>
            <a:r>
              <a:rPr lang="en-US" sz="2400" dirty="0"/>
              <a:t> define </a:t>
            </a:r>
            <a:r>
              <a:rPr lang="en-US" sz="2400" dirty="0">
                <a:solidFill>
                  <a:srgbClr val="FF0000"/>
                </a:solidFill>
              </a:rPr>
              <a:t>behavior</a:t>
            </a:r>
            <a:r>
              <a:rPr lang="en-US" sz="2400" dirty="0"/>
              <a:t>.  In C++, these two ideas are </a:t>
            </a:r>
            <a:r>
              <a:rPr lang="en-US" sz="2400" dirty="0">
                <a:solidFill>
                  <a:srgbClr val="FF0000"/>
                </a:solidFill>
              </a:rPr>
              <a:t>integrated</a:t>
            </a:r>
            <a:r>
              <a:rPr lang="en-US" sz="2400" dirty="0"/>
              <a:t>.</a:t>
            </a:r>
          </a:p>
          <a:p>
            <a:pPr>
              <a:lnSpc>
                <a:spcPct val="85000"/>
              </a:lnSpc>
              <a:spcBef>
                <a:spcPct val="0"/>
              </a:spcBef>
              <a:spcAft>
                <a:spcPct val="50000"/>
              </a:spcAft>
            </a:pPr>
            <a:r>
              <a:rPr lang="en-US" sz="2400" dirty="0"/>
              <a:t>As in </a:t>
            </a:r>
            <a:r>
              <a:rPr lang="en-US" altLang="zh-CN" sz="2400" dirty="0"/>
              <a:t>Python</a:t>
            </a:r>
            <a:r>
              <a:rPr lang="en-US" sz="2400" dirty="0"/>
              <a:t>, the C++ object model is based on the idea of a </a:t>
            </a:r>
            <a:r>
              <a:rPr lang="en-US" sz="2400" b="1" i="1" dirty="0">
                <a:solidFill>
                  <a:srgbClr val="FF0000"/>
                </a:solidFill>
              </a:rPr>
              <a:t>class</a:t>
            </a:r>
            <a:r>
              <a:rPr lang="en-US" sz="2400" i="1" dirty="0"/>
              <a:t>,</a:t>
            </a:r>
            <a:r>
              <a:rPr lang="en-US" sz="2400" dirty="0"/>
              <a:t> which is a template describing all objects of a particular type.   The class definition specifies the representation of the object by naming its </a:t>
            </a:r>
            <a:r>
              <a:rPr lang="en-US" sz="2400" b="1" i="1" dirty="0">
                <a:solidFill>
                  <a:srgbClr val="FF0000"/>
                </a:solidFill>
              </a:rPr>
              <a:t>fields</a:t>
            </a:r>
            <a:r>
              <a:rPr lang="en-US" sz="2400" dirty="0"/>
              <a:t> or </a:t>
            </a:r>
            <a:r>
              <a:rPr lang="en-US" sz="2400" b="1" i="1" dirty="0">
                <a:solidFill>
                  <a:srgbClr val="FF0000"/>
                </a:solidFill>
              </a:rPr>
              <a:t>instance variables</a:t>
            </a:r>
            <a:r>
              <a:rPr lang="en-US" sz="2400" dirty="0"/>
              <a:t> and the behavior of the object by providing a set of </a:t>
            </a:r>
            <a:r>
              <a:rPr lang="en-US" sz="2400" b="1" i="1" dirty="0">
                <a:solidFill>
                  <a:srgbClr val="FF0000"/>
                </a:solidFill>
              </a:rPr>
              <a:t>methods</a:t>
            </a:r>
            <a:r>
              <a:rPr lang="en-US" sz="2400" i="1" dirty="0"/>
              <a:t>.</a:t>
            </a:r>
          </a:p>
          <a:p>
            <a:pPr>
              <a:lnSpc>
                <a:spcPct val="85000"/>
              </a:lnSpc>
              <a:spcBef>
                <a:spcPct val="0"/>
              </a:spcBef>
              <a:spcAft>
                <a:spcPct val="50000"/>
              </a:spcAft>
            </a:pPr>
            <a:r>
              <a:rPr lang="en-US" sz="2400" dirty="0"/>
              <a:t>New objects are created as </a:t>
            </a:r>
            <a:r>
              <a:rPr lang="en-US" sz="2400" b="1" i="1" dirty="0">
                <a:solidFill>
                  <a:srgbClr val="FF0000"/>
                </a:solidFill>
              </a:rPr>
              <a:t>instances</a:t>
            </a:r>
            <a:r>
              <a:rPr lang="en-US" sz="2400" b="1" dirty="0"/>
              <a:t> </a:t>
            </a:r>
            <a:r>
              <a:rPr lang="en-US" sz="2400" dirty="0"/>
              <a:t>of a particular class, and the creation of new instances is called </a:t>
            </a:r>
            <a:r>
              <a:rPr lang="en-US" sz="2400" b="1" i="1" dirty="0">
                <a:solidFill>
                  <a:srgbClr val="FF0000"/>
                </a:solidFill>
              </a:rPr>
              <a:t>instantiation</a:t>
            </a:r>
            <a:r>
              <a:rPr lang="en-US" sz="2400"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986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8986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986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6242"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A Note on Inheritance</a:t>
            </a:r>
            <a:endParaRPr lang="en-US">
              <a:solidFill>
                <a:schemeClr val="tx1"/>
              </a:solidFill>
            </a:endParaRPr>
          </a:p>
        </p:txBody>
      </p:sp>
      <p:sp>
        <p:nvSpPr>
          <p:cNvPr id="906243" name="Rectangle 3"/>
          <p:cNvSpPr>
            <a:spLocks noGrp="1" noChangeAspect="1" noChangeArrowheads="1"/>
          </p:cNvSpPr>
          <p:nvPr>
            <p:ph type="body" idx="1"/>
          </p:nvPr>
        </p:nvSpPr>
        <p:spPr>
          <a:xfrm>
            <a:off x="450850" y="1219200"/>
            <a:ext cx="8235950" cy="4114800"/>
          </a:xfrm>
          <a:noFill/>
          <a:ln/>
        </p:spPr>
        <p:txBody>
          <a:bodyPr/>
          <a:lstStyle/>
          <a:p>
            <a:pPr>
              <a:lnSpc>
                <a:spcPct val="85000"/>
              </a:lnSpc>
              <a:spcBef>
                <a:spcPct val="0"/>
              </a:spcBef>
              <a:spcAft>
                <a:spcPct val="50000"/>
              </a:spcAft>
            </a:pPr>
            <a:r>
              <a:rPr lang="en-US" sz="2400" dirty="0"/>
              <a:t>As you know if you’ve studied other object-oriented languages such as Python, classes form hierarchies in which subclasses </a:t>
            </a:r>
            <a:r>
              <a:rPr lang="en-US" sz="2400" b="1" i="1" dirty="0">
                <a:solidFill>
                  <a:srgbClr val="FF0000"/>
                </a:solidFill>
              </a:rPr>
              <a:t>inherit</a:t>
            </a:r>
            <a:r>
              <a:rPr lang="en-US" sz="2400" b="1" dirty="0"/>
              <a:t> </a:t>
            </a:r>
            <a:r>
              <a:rPr lang="en-US" sz="2400" dirty="0"/>
              <a:t>the behavior and representation of their superclass.</a:t>
            </a:r>
          </a:p>
          <a:p>
            <a:pPr>
              <a:lnSpc>
                <a:spcPct val="85000"/>
              </a:lnSpc>
              <a:spcBef>
                <a:spcPct val="0"/>
              </a:spcBef>
              <a:spcAft>
                <a:spcPct val="50000"/>
              </a:spcAft>
            </a:pPr>
            <a:r>
              <a:rPr lang="en-US" sz="2400" dirty="0"/>
              <a:t>Inheritance also applies in C++, although the model is more complex, primarily because C++ allows classes to inherit from more than one superclass.  This property is called </a:t>
            </a:r>
            <a:r>
              <a:rPr lang="en-US" sz="2400" b="1" i="1" dirty="0">
                <a:solidFill>
                  <a:srgbClr val="FF0000"/>
                </a:solidFill>
              </a:rPr>
              <a:t>multiple inheritance</a:t>
            </a:r>
            <a:r>
              <a:rPr lang="en-US" sz="2400" i="1" dirty="0"/>
              <a:t>.</a:t>
            </a:r>
            <a:endParaRPr lang="en-US" sz="2400" dirty="0"/>
          </a:p>
          <a:p>
            <a:pPr>
              <a:lnSpc>
                <a:spcPct val="85000"/>
              </a:lnSpc>
              <a:spcBef>
                <a:spcPct val="0"/>
              </a:spcBef>
              <a:spcAft>
                <a:spcPct val="50000"/>
              </a:spcAft>
            </a:pPr>
            <a:r>
              <a:rPr lang="en-US" sz="2400" dirty="0"/>
              <a:t>Partly because of this additional complexity and partly because C++ makes inheritance harder to use, we postpone the discussion of inheritance until later in the lectures, focusing instead on the use of classes for </a:t>
            </a:r>
            <a:r>
              <a:rPr lang="en-US" sz="2400" b="1" i="1" dirty="0">
                <a:solidFill>
                  <a:srgbClr val="FF0000"/>
                </a:solidFill>
              </a:rPr>
              <a:t>encapsulation</a:t>
            </a:r>
            <a:r>
              <a:rPr lang="en-US" sz="2400" i="1" dirty="0"/>
              <a:t>.</a:t>
            </a:r>
            <a:endParaRPr lang="en-US" sz="2400" dirty="0"/>
          </a:p>
        </p:txBody>
      </p:sp>
    </p:spTree>
    <p:extLst>
      <p:ext uri="{BB962C8B-B14F-4D97-AF65-F5344CB8AC3E}">
        <p14:creationId xmlns:p14="http://schemas.microsoft.com/office/powerpoint/2010/main" val="2806759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0624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0624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6243" grpId="0" build="p"/>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Blank Presentation">
  <a:themeElements>
    <a:clrScheme name="Custom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8484E0"/>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1"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1"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4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26087</TotalTime>
  <Words>5401</Words>
  <Application>Microsoft Office PowerPoint</Application>
  <PresentationFormat>On-screen Show (4:3)</PresentationFormat>
  <Paragraphs>826</Paragraphs>
  <Slides>44</Slides>
  <Notes>44</Notes>
  <HiddenSlides>0</HiddenSlides>
  <MMClips>0</MMClips>
  <ScaleCrop>false</ScaleCrop>
  <HeadingPairs>
    <vt:vector size="6" baseType="variant">
      <vt:variant>
        <vt:lpstr>Fonts Used</vt:lpstr>
      </vt:variant>
      <vt:variant>
        <vt:i4>6</vt:i4>
      </vt:variant>
      <vt:variant>
        <vt:lpstr>Theme</vt:lpstr>
      </vt:variant>
      <vt:variant>
        <vt:i4>5</vt:i4>
      </vt:variant>
      <vt:variant>
        <vt:lpstr>Slide Titles</vt:lpstr>
      </vt:variant>
      <vt:variant>
        <vt:i4>44</vt:i4>
      </vt:variant>
    </vt:vector>
  </HeadingPairs>
  <TitlesOfParts>
    <vt:vector size="55" baseType="lpstr">
      <vt:lpstr>ＭＳ Ｐゴシック</vt:lpstr>
      <vt:lpstr>Arial</vt:lpstr>
      <vt:lpstr>Cambria Math</vt:lpstr>
      <vt:lpstr>Courier New</vt:lpstr>
      <vt:lpstr>Helvetica</vt:lpstr>
      <vt:lpstr>Times New Roman</vt:lpstr>
      <vt:lpstr>Blank Presentation</vt:lpstr>
      <vt:lpstr>1_Blank Presentation</vt:lpstr>
      <vt:lpstr>2_Blank Presentation</vt:lpstr>
      <vt:lpstr>3_Blank Presentation</vt:lpstr>
      <vt:lpstr>4_Blank Presentation</vt:lpstr>
      <vt:lpstr>Designing Classes</vt:lpstr>
      <vt:lpstr>From Client to Implementer</vt:lpstr>
      <vt:lpstr>Data Types</vt:lpstr>
      <vt:lpstr>Structures</vt:lpstr>
      <vt:lpstr>Representing Points</vt:lpstr>
      <vt:lpstr>Representing Points Using a Structure</vt:lpstr>
      <vt:lpstr>Representing Points Using a Class</vt:lpstr>
      <vt:lpstr>Classes and Objects</vt:lpstr>
      <vt:lpstr>A Note on Inheritance</vt:lpstr>
      <vt:lpstr>Representing Points Using a Class</vt:lpstr>
      <vt:lpstr>The Format of a Class Definition</vt:lpstr>
      <vt:lpstr>Getters and Setters</vt:lpstr>
      <vt:lpstr>Setters or not?</vt:lpstr>
      <vt:lpstr>Constructors</vt:lpstr>
      <vt:lpstr>Implementing Methods</vt:lpstr>
      <vt:lpstr>Overloading Operators</vt:lpstr>
      <vt:lpstr>Overloading Operators</vt:lpstr>
      <vt:lpstr>The point.h Interface</vt:lpstr>
      <vt:lpstr>The point.h Interface</vt:lpstr>
      <vt:lpstr>The point.h Interface</vt:lpstr>
      <vt:lpstr>The point.h Interface</vt:lpstr>
      <vt:lpstr>The point.cpp Implementation</vt:lpstr>
      <vt:lpstr>The point.cpp Implementation</vt:lpstr>
      <vt:lpstr>Overloading Operators</vt:lpstr>
      <vt:lpstr>Overloading Operators</vt:lpstr>
      <vt:lpstr>A Strategy for Defining New Classes</vt:lpstr>
      <vt:lpstr>Rational Numbers</vt:lpstr>
      <vt:lpstr>Implementing the Rational Class</vt:lpstr>
      <vt:lpstr>The rational.h Interface</vt:lpstr>
      <vt:lpstr>The rational.h Interface</vt:lpstr>
      <vt:lpstr>The rational.h Interface</vt:lpstr>
      <vt:lpstr>The rational.h Interface</vt:lpstr>
      <vt:lpstr>The rational.cpp Implementation</vt:lpstr>
      <vt:lpstr>The rational.cpp Implementation</vt:lpstr>
      <vt:lpstr>The rational.cpp Implementation</vt:lpstr>
      <vt:lpstr>The rational.cpp Implementation</vt:lpstr>
      <vt:lpstr>Exercise</vt:lpstr>
      <vt:lpstr>Designing a token scanner class</vt:lpstr>
      <vt:lpstr>Designing a token scanner class</vt:lpstr>
      <vt:lpstr>Methods in the TokenScanner Class</vt:lpstr>
      <vt:lpstr>Encapsulating Programs as Classes</vt:lpstr>
      <vt:lpstr>Encapsulating Programs as Classes</vt:lpstr>
      <vt:lpstr>Encapsulating Programs as Classes</vt:lpstr>
      <vt:lpstr>The End</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Prof. Huang Rui (SSE)</cp:lastModifiedBy>
  <cp:revision>273</cp:revision>
  <dcterms:created xsi:type="dcterms:W3CDTF">2014-07-01T17:54:07Z</dcterms:created>
  <dcterms:modified xsi:type="dcterms:W3CDTF">2019-02-27T04:56:24Z</dcterms:modified>
</cp:coreProperties>
</file>